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8" r:id="rId1"/>
  </p:sldMasterIdLst>
  <p:notesMasterIdLst>
    <p:notesMasterId r:id="rId18"/>
  </p:notesMasterIdLst>
  <p:sldIdLst>
    <p:sldId id="256" r:id="rId2"/>
    <p:sldId id="284" r:id="rId3"/>
    <p:sldId id="285" r:id="rId4"/>
    <p:sldId id="286" r:id="rId5"/>
    <p:sldId id="287" r:id="rId6"/>
    <p:sldId id="290" r:id="rId7"/>
    <p:sldId id="291" r:id="rId8"/>
    <p:sldId id="292" r:id="rId9"/>
    <p:sldId id="299" r:id="rId10"/>
    <p:sldId id="294" r:id="rId11"/>
    <p:sldId id="295" r:id="rId12"/>
    <p:sldId id="298" r:id="rId13"/>
    <p:sldId id="293" r:id="rId14"/>
    <p:sldId id="296" r:id="rId15"/>
    <p:sldId id="297" r:id="rId16"/>
    <p:sldId id="258" r:id="rId17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E9D58CE-BA48-4FA0-B87F-3CBB131645B8}">
  <a:tblStyle styleId="{0E9D58CE-BA48-4FA0-B87F-3CBB131645B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4"/>
    <p:restoredTop sz="93284"/>
  </p:normalViewPr>
  <p:slideViewPr>
    <p:cSldViewPr snapToGrid="0" snapToObjects="1">
      <p:cViewPr>
        <p:scale>
          <a:sx n="85" d="100"/>
          <a:sy n="85" d="100"/>
        </p:scale>
        <p:origin x="1000" y="1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Shape 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Shape 1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9294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Shape 2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1) The common sense approach: Top Traffic stations 2) The Quality over Quantity Approach: Pick zip codes of colleges, universities, pro-women organizations and find max station 3) The Opportunistic Approach:  Conferences, concerts, holidays and etc.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400912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Shape 2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1) The common sense approach: Top Traffic stations 2) The Quality over Quantity Approach: Pick zip codes of colleges, universities, pro-women organizations and find max station 3) The Opportunistic Approach:  Conferences, concerts, holidays and etc.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073936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Shape 2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1) The common sense approach: Top Traffic stations 2) The Quality over Quantity Approach: Pick zip codes of colleges, universities, pro-women organizations and find max station 3) The Opportunistic Approach:  Conferences, concerts, holidays and etc.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202386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Shape 12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95243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Shape 12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23213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Shape 1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24887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Shape 12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77646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Shape 12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08134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Shape 12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35035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Shape 2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08891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Shape 2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54923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hape 10" descr="buildings4.jpg"/>
          <p:cNvPicPr preferRelativeResize="0"/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Shape 11"/>
          <p:cNvSpPr/>
          <p:nvPr/>
        </p:nvSpPr>
        <p:spPr>
          <a:xfrm>
            <a:off x="283500" y="289525"/>
            <a:ext cx="8577000" cy="4564500"/>
          </a:xfrm>
          <a:prstGeom prst="rect">
            <a:avLst/>
          </a:prstGeom>
          <a:noFill/>
          <a:ln w="28575" cap="flat" cmpd="sng">
            <a:solidFill>
              <a:srgbClr val="FFFFFF"/>
            </a:solidFill>
            <a:prstDash val="solid"/>
            <a:miter lim="8000"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2" name="Shape 12"/>
          <p:cNvCxnSpPr/>
          <p:nvPr/>
        </p:nvCxnSpPr>
        <p:spPr>
          <a:xfrm>
            <a:off x="802058" y="1791243"/>
            <a:ext cx="2352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3" name="Shape 13"/>
          <p:cNvSpPr txBox="1">
            <a:spLocks noGrp="1"/>
          </p:cNvSpPr>
          <p:nvPr>
            <p:ph type="ctrTitle"/>
          </p:nvPr>
        </p:nvSpPr>
        <p:spPr>
          <a:xfrm>
            <a:off x="685800" y="1839425"/>
            <a:ext cx="60366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btitle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Shape 15" descr="buildings3.jpg"/>
          <p:cNvPicPr preferRelativeResize="0"/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Shape 16"/>
          <p:cNvSpPr/>
          <p:nvPr/>
        </p:nvSpPr>
        <p:spPr>
          <a:xfrm>
            <a:off x="283500" y="289525"/>
            <a:ext cx="8577000" cy="4564500"/>
          </a:xfrm>
          <a:prstGeom prst="rect">
            <a:avLst/>
          </a:prstGeom>
          <a:noFill/>
          <a:ln w="28575" cap="flat" cmpd="sng">
            <a:solidFill>
              <a:srgbClr val="FFFFFF"/>
            </a:solidFill>
            <a:prstDash val="solid"/>
            <a:miter lim="8000"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7" name="Shape 17"/>
          <p:cNvCxnSpPr/>
          <p:nvPr/>
        </p:nvCxnSpPr>
        <p:spPr>
          <a:xfrm>
            <a:off x="802058" y="1715043"/>
            <a:ext cx="2352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8" name="Shape 18"/>
          <p:cNvSpPr txBox="1">
            <a:spLocks noGrp="1"/>
          </p:cNvSpPr>
          <p:nvPr>
            <p:ph type="ctrTitle"/>
          </p:nvPr>
        </p:nvSpPr>
        <p:spPr>
          <a:xfrm>
            <a:off x="685800" y="1811950"/>
            <a:ext cx="49884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ubTitle" idx="1"/>
          </p:nvPr>
        </p:nvSpPr>
        <p:spPr>
          <a:xfrm>
            <a:off x="685800" y="3068650"/>
            <a:ext cx="4988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Shape 28" descr="buildings2.jpg"/>
          <p:cNvPicPr preferRelativeResize="0"/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Shape 29"/>
          <p:cNvSpPr/>
          <p:nvPr/>
        </p:nvSpPr>
        <p:spPr>
          <a:xfrm>
            <a:off x="283500" y="289525"/>
            <a:ext cx="8577000" cy="4564500"/>
          </a:xfrm>
          <a:prstGeom prst="rect">
            <a:avLst/>
          </a:prstGeom>
          <a:noFill/>
          <a:ln w="28575" cap="flat" cmpd="sng">
            <a:solidFill>
              <a:srgbClr val="FFFFFF"/>
            </a:solidFill>
            <a:prstDash val="solid"/>
            <a:miter lim="8000"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0" name="Shape 30"/>
          <p:cNvCxnSpPr/>
          <p:nvPr/>
        </p:nvCxnSpPr>
        <p:spPr>
          <a:xfrm>
            <a:off x="579050" y="1085093"/>
            <a:ext cx="2352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1" name="Shape 31"/>
          <p:cNvSpPr txBox="1">
            <a:spLocks noGrp="1"/>
          </p:cNvSpPr>
          <p:nvPr>
            <p:ph type="title"/>
          </p:nvPr>
        </p:nvSpPr>
        <p:spPr>
          <a:xfrm>
            <a:off x="457200" y="1146025"/>
            <a:ext cx="2154600" cy="816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body" idx="1"/>
          </p:nvPr>
        </p:nvSpPr>
        <p:spPr>
          <a:xfrm>
            <a:off x="2961550" y="1146025"/>
            <a:ext cx="5502900" cy="3547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Font typeface="Raleway"/>
              <a:buChar char="▫"/>
              <a:defRPr>
                <a:latin typeface="Raleway"/>
                <a:ea typeface="Raleway"/>
                <a:cs typeface="Raleway"/>
                <a:sym typeface="Raleway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Font typeface="Raleway"/>
              <a:buChar char="▫"/>
              <a:defRPr>
                <a:latin typeface="Raleway"/>
                <a:ea typeface="Raleway"/>
                <a:cs typeface="Raleway"/>
                <a:sym typeface="Raleway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Font typeface="Raleway"/>
              <a:buChar char="▫"/>
              <a:defRPr>
                <a:latin typeface="Raleway"/>
                <a:ea typeface="Raleway"/>
                <a:cs typeface="Raleway"/>
                <a:sym typeface="Raleway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Font typeface="Raleway"/>
              <a:buChar char="▫"/>
              <a:defRPr>
                <a:latin typeface="Raleway"/>
                <a:ea typeface="Raleway"/>
                <a:cs typeface="Raleway"/>
                <a:sym typeface="Raleway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Font typeface="Raleway"/>
              <a:buChar char="▫"/>
              <a:defRPr>
                <a:latin typeface="Raleway"/>
                <a:ea typeface="Raleway"/>
                <a:cs typeface="Raleway"/>
                <a:sym typeface="Raleway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Font typeface="Raleway"/>
              <a:buChar char="▫"/>
              <a:defRPr>
                <a:latin typeface="Raleway"/>
                <a:ea typeface="Raleway"/>
                <a:cs typeface="Raleway"/>
                <a:sym typeface="Raleway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Font typeface="Raleway"/>
              <a:buChar char="▫"/>
              <a:defRPr>
                <a:latin typeface="Raleway"/>
                <a:ea typeface="Raleway"/>
                <a:cs typeface="Raleway"/>
                <a:sym typeface="Raleway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Font typeface="Raleway"/>
              <a:buChar char="▫"/>
              <a:defRPr>
                <a:latin typeface="Raleway"/>
                <a:ea typeface="Raleway"/>
                <a:cs typeface="Raleway"/>
                <a:sym typeface="Raleway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Font typeface="Raleway"/>
              <a:buChar char="▫"/>
              <a:defRPr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sldNum" idx="12"/>
          </p:nvPr>
        </p:nvSpPr>
        <p:spPr>
          <a:xfrm>
            <a:off x="457200" y="4189182"/>
            <a:ext cx="548700" cy="54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Raleway"/>
                <a:ea typeface="Raleway"/>
                <a:cs typeface="Raleway"/>
                <a:sym typeface="Raleway"/>
              </a:rPr>
              <a:t>‹#›</a:t>
            </a:fld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6486DB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457200" y="1146025"/>
            <a:ext cx="2154600" cy="8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2961550" y="1146025"/>
            <a:ext cx="5502900" cy="35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Char char="▫"/>
              <a:defRPr sz="24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Char char="▫"/>
              <a:defRPr sz="24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Char char="▫"/>
              <a:defRPr sz="24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Char char="▫"/>
              <a:defRPr sz="24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Char char="▫"/>
              <a:defRPr sz="24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Char char="▫"/>
              <a:defRPr sz="24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Char char="▫"/>
              <a:defRPr sz="24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Char char="▫"/>
              <a:defRPr sz="24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Char char="▫"/>
              <a:defRPr sz="24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457200" y="4189182"/>
            <a:ext cx="548700" cy="5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sz="18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>
            <a:spLocks noGrp="1"/>
          </p:cNvSpPr>
          <p:nvPr>
            <p:ph type="ctrTitle"/>
          </p:nvPr>
        </p:nvSpPr>
        <p:spPr>
          <a:xfrm>
            <a:off x="685800" y="1839425"/>
            <a:ext cx="60366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smtClean="0">
                <a:latin typeface="Garamond" charset="0"/>
                <a:ea typeface="Garamond" charset="0"/>
                <a:cs typeface="Garamond" charset="0"/>
              </a:rPr>
              <a:t>Project Benson:</a:t>
            </a:r>
            <a:br>
              <a:rPr lang="en-US" sz="3200" dirty="0" smtClean="0">
                <a:latin typeface="Garamond" charset="0"/>
                <a:ea typeface="Garamond" charset="0"/>
                <a:cs typeface="Garamond" charset="0"/>
              </a:rPr>
            </a:br>
            <a:r>
              <a:rPr lang="en-US" sz="2000" dirty="0" smtClean="0">
                <a:latin typeface="Garamond" charset="0"/>
                <a:ea typeface="Garamond" charset="0"/>
                <a:cs typeface="Garamond" charset="0"/>
              </a:rPr>
              <a:t>Strategies for Optimizing Street Team Placements</a:t>
            </a:r>
            <a:br>
              <a:rPr lang="en-US" sz="2000" dirty="0" smtClean="0">
                <a:latin typeface="Garamond" charset="0"/>
                <a:ea typeface="Garamond" charset="0"/>
                <a:cs typeface="Garamond" charset="0"/>
              </a:rPr>
            </a:br>
            <a:r>
              <a:rPr lang="en-US" sz="2000" dirty="0" smtClean="0">
                <a:latin typeface="Garamond" charset="0"/>
                <a:ea typeface="Garamond" charset="0"/>
                <a:cs typeface="Garamond" charset="0"/>
              </a:rPr>
              <a:t/>
            </a:r>
            <a:br>
              <a:rPr lang="en-US" sz="2000" dirty="0" smtClean="0">
                <a:latin typeface="Garamond" charset="0"/>
                <a:ea typeface="Garamond" charset="0"/>
                <a:cs typeface="Garamond" charset="0"/>
              </a:rPr>
            </a:br>
            <a:r>
              <a:rPr lang="en-US" sz="2000" dirty="0" smtClean="0">
                <a:latin typeface="Garamond" charset="0"/>
                <a:ea typeface="Garamond" charset="0"/>
                <a:cs typeface="Garamond" charset="0"/>
              </a:rPr>
              <a:t>Dean / Dereck / Joe / Kendall</a:t>
            </a:r>
            <a:br>
              <a:rPr lang="en-US" sz="2000" dirty="0" smtClean="0">
                <a:latin typeface="Garamond" charset="0"/>
                <a:ea typeface="Garamond" charset="0"/>
                <a:cs typeface="Garamond" charset="0"/>
              </a:rPr>
            </a:br>
            <a:r>
              <a:rPr lang="en-US" sz="2000" dirty="0" smtClean="0">
                <a:latin typeface="Garamond" charset="0"/>
                <a:ea typeface="Garamond" charset="0"/>
                <a:cs typeface="Garamond" charset="0"/>
              </a:rPr>
              <a:t>01/22/2018</a:t>
            </a:r>
            <a:endParaRPr sz="3200" dirty="0">
              <a:latin typeface="Garamond" charset="0"/>
              <a:ea typeface="Garamond" charset="0"/>
              <a:cs typeface="Garamond" charset="0"/>
            </a:endParaRPr>
          </a:p>
        </p:txBody>
      </p:sp>
      <p:grpSp>
        <p:nvGrpSpPr>
          <p:cNvPr id="75" name="Shape 75"/>
          <p:cNvGrpSpPr/>
          <p:nvPr/>
        </p:nvGrpSpPr>
        <p:grpSpPr>
          <a:xfrm>
            <a:off x="800651" y="1070678"/>
            <a:ext cx="543560" cy="446273"/>
            <a:chOff x="2599525" y="3688600"/>
            <a:chExt cx="428675" cy="351950"/>
          </a:xfrm>
        </p:grpSpPr>
        <p:sp>
          <p:nvSpPr>
            <p:cNvPr id="76" name="Shape 76"/>
            <p:cNvSpPr/>
            <p:nvPr/>
          </p:nvSpPr>
          <p:spPr>
            <a:xfrm>
              <a:off x="2599525" y="3688600"/>
              <a:ext cx="428675" cy="168675"/>
            </a:xfrm>
            <a:custGeom>
              <a:avLst/>
              <a:gdLst/>
              <a:ahLst/>
              <a:cxnLst/>
              <a:rect l="0" t="0" r="0" b="0"/>
              <a:pathLst>
                <a:path w="17147" h="6747" fill="none" extrusionOk="0">
                  <a:moveTo>
                    <a:pt x="16660" y="1876"/>
                  </a:moveTo>
                  <a:lnTo>
                    <a:pt x="11594" y="1876"/>
                  </a:lnTo>
                  <a:lnTo>
                    <a:pt x="11594" y="1462"/>
                  </a:lnTo>
                  <a:lnTo>
                    <a:pt x="11594" y="1462"/>
                  </a:lnTo>
                  <a:lnTo>
                    <a:pt x="11594" y="1316"/>
                  </a:lnTo>
                  <a:lnTo>
                    <a:pt x="11569" y="1170"/>
                  </a:lnTo>
                  <a:lnTo>
                    <a:pt x="11472" y="902"/>
                  </a:lnTo>
                  <a:lnTo>
                    <a:pt x="11350" y="658"/>
                  </a:lnTo>
                  <a:lnTo>
                    <a:pt x="11155" y="439"/>
                  </a:lnTo>
                  <a:lnTo>
                    <a:pt x="10961" y="268"/>
                  </a:lnTo>
                  <a:lnTo>
                    <a:pt x="10693" y="122"/>
                  </a:lnTo>
                  <a:lnTo>
                    <a:pt x="10425" y="49"/>
                  </a:lnTo>
                  <a:lnTo>
                    <a:pt x="10279" y="25"/>
                  </a:lnTo>
                  <a:lnTo>
                    <a:pt x="10133" y="1"/>
                  </a:lnTo>
                  <a:lnTo>
                    <a:pt x="7015" y="1"/>
                  </a:lnTo>
                  <a:lnTo>
                    <a:pt x="7015" y="1"/>
                  </a:lnTo>
                  <a:lnTo>
                    <a:pt x="6869" y="25"/>
                  </a:lnTo>
                  <a:lnTo>
                    <a:pt x="6723" y="49"/>
                  </a:lnTo>
                  <a:lnTo>
                    <a:pt x="6455" y="122"/>
                  </a:lnTo>
                  <a:lnTo>
                    <a:pt x="6187" y="268"/>
                  </a:lnTo>
                  <a:lnTo>
                    <a:pt x="5992" y="439"/>
                  </a:lnTo>
                  <a:lnTo>
                    <a:pt x="5797" y="658"/>
                  </a:lnTo>
                  <a:lnTo>
                    <a:pt x="5676" y="902"/>
                  </a:lnTo>
                  <a:lnTo>
                    <a:pt x="5578" y="1170"/>
                  </a:lnTo>
                  <a:lnTo>
                    <a:pt x="5554" y="1316"/>
                  </a:lnTo>
                  <a:lnTo>
                    <a:pt x="5554" y="1462"/>
                  </a:lnTo>
                  <a:lnTo>
                    <a:pt x="5554" y="1876"/>
                  </a:lnTo>
                  <a:lnTo>
                    <a:pt x="488" y="1876"/>
                  </a:lnTo>
                  <a:lnTo>
                    <a:pt x="488" y="1876"/>
                  </a:lnTo>
                  <a:lnTo>
                    <a:pt x="391" y="1876"/>
                  </a:lnTo>
                  <a:lnTo>
                    <a:pt x="293" y="1900"/>
                  </a:lnTo>
                  <a:lnTo>
                    <a:pt x="220" y="1949"/>
                  </a:lnTo>
                  <a:lnTo>
                    <a:pt x="147" y="2022"/>
                  </a:lnTo>
                  <a:lnTo>
                    <a:pt x="74" y="2071"/>
                  </a:lnTo>
                  <a:lnTo>
                    <a:pt x="50" y="2168"/>
                  </a:lnTo>
                  <a:lnTo>
                    <a:pt x="1" y="2266"/>
                  </a:lnTo>
                  <a:lnTo>
                    <a:pt x="1" y="2363"/>
                  </a:lnTo>
                  <a:lnTo>
                    <a:pt x="1" y="5773"/>
                  </a:lnTo>
                  <a:lnTo>
                    <a:pt x="1" y="5773"/>
                  </a:lnTo>
                  <a:lnTo>
                    <a:pt x="25" y="5967"/>
                  </a:lnTo>
                  <a:lnTo>
                    <a:pt x="74" y="6138"/>
                  </a:lnTo>
                  <a:lnTo>
                    <a:pt x="171" y="6308"/>
                  </a:lnTo>
                  <a:lnTo>
                    <a:pt x="293" y="6455"/>
                  </a:lnTo>
                  <a:lnTo>
                    <a:pt x="439" y="6576"/>
                  </a:lnTo>
                  <a:lnTo>
                    <a:pt x="585" y="6674"/>
                  </a:lnTo>
                  <a:lnTo>
                    <a:pt x="780" y="6722"/>
                  </a:lnTo>
                  <a:lnTo>
                    <a:pt x="975" y="6747"/>
                  </a:lnTo>
                  <a:lnTo>
                    <a:pt x="7721" y="6747"/>
                  </a:lnTo>
                  <a:lnTo>
                    <a:pt x="7721" y="6138"/>
                  </a:lnTo>
                  <a:lnTo>
                    <a:pt x="7721" y="6138"/>
                  </a:lnTo>
                  <a:lnTo>
                    <a:pt x="7746" y="6041"/>
                  </a:lnTo>
                  <a:lnTo>
                    <a:pt x="7770" y="5967"/>
                  </a:lnTo>
                  <a:lnTo>
                    <a:pt x="7819" y="5870"/>
                  </a:lnTo>
                  <a:lnTo>
                    <a:pt x="7868" y="5797"/>
                  </a:lnTo>
                  <a:lnTo>
                    <a:pt x="7941" y="5748"/>
                  </a:lnTo>
                  <a:lnTo>
                    <a:pt x="8038" y="5700"/>
                  </a:lnTo>
                  <a:lnTo>
                    <a:pt x="8111" y="5675"/>
                  </a:lnTo>
                  <a:lnTo>
                    <a:pt x="8209" y="5651"/>
                  </a:lnTo>
                  <a:lnTo>
                    <a:pt x="8939" y="5651"/>
                  </a:lnTo>
                  <a:lnTo>
                    <a:pt x="8939" y="5651"/>
                  </a:lnTo>
                  <a:lnTo>
                    <a:pt x="9037" y="5675"/>
                  </a:lnTo>
                  <a:lnTo>
                    <a:pt x="9110" y="5700"/>
                  </a:lnTo>
                  <a:lnTo>
                    <a:pt x="9207" y="5748"/>
                  </a:lnTo>
                  <a:lnTo>
                    <a:pt x="9280" y="5797"/>
                  </a:lnTo>
                  <a:lnTo>
                    <a:pt x="9329" y="5870"/>
                  </a:lnTo>
                  <a:lnTo>
                    <a:pt x="9378" y="5967"/>
                  </a:lnTo>
                  <a:lnTo>
                    <a:pt x="9402" y="6041"/>
                  </a:lnTo>
                  <a:lnTo>
                    <a:pt x="9426" y="6138"/>
                  </a:lnTo>
                  <a:lnTo>
                    <a:pt x="9426" y="6747"/>
                  </a:lnTo>
                  <a:lnTo>
                    <a:pt x="16173" y="6747"/>
                  </a:lnTo>
                  <a:lnTo>
                    <a:pt x="16173" y="6747"/>
                  </a:lnTo>
                  <a:lnTo>
                    <a:pt x="16367" y="6722"/>
                  </a:lnTo>
                  <a:lnTo>
                    <a:pt x="16562" y="6674"/>
                  </a:lnTo>
                  <a:lnTo>
                    <a:pt x="16708" y="6576"/>
                  </a:lnTo>
                  <a:lnTo>
                    <a:pt x="16855" y="6455"/>
                  </a:lnTo>
                  <a:lnTo>
                    <a:pt x="16976" y="6308"/>
                  </a:lnTo>
                  <a:lnTo>
                    <a:pt x="17074" y="6138"/>
                  </a:lnTo>
                  <a:lnTo>
                    <a:pt x="17122" y="5967"/>
                  </a:lnTo>
                  <a:lnTo>
                    <a:pt x="17147" y="5773"/>
                  </a:lnTo>
                  <a:lnTo>
                    <a:pt x="17147" y="2363"/>
                  </a:lnTo>
                  <a:lnTo>
                    <a:pt x="17147" y="2363"/>
                  </a:lnTo>
                  <a:lnTo>
                    <a:pt x="17147" y="2266"/>
                  </a:lnTo>
                  <a:lnTo>
                    <a:pt x="17098" y="2168"/>
                  </a:lnTo>
                  <a:lnTo>
                    <a:pt x="17074" y="2071"/>
                  </a:lnTo>
                  <a:lnTo>
                    <a:pt x="17001" y="2022"/>
                  </a:lnTo>
                  <a:lnTo>
                    <a:pt x="16928" y="1949"/>
                  </a:lnTo>
                  <a:lnTo>
                    <a:pt x="16855" y="1900"/>
                  </a:lnTo>
                  <a:lnTo>
                    <a:pt x="16757" y="1876"/>
                  </a:lnTo>
                  <a:lnTo>
                    <a:pt x="16660" y="1876"/>
                  </a:lnTo>
                  <a:lnTo>
                    <a:pt x="16660" y="1876"/>
                  </a:lnTo>
                  <a:close/>
                  <a:moveTo>
                    <a:pt x="10620" y="1876"/>
                  </a:moveTo>
                  <a:lnTo>
                    <a:pt x="6528" y="1876"/>
                  </a:lnTo>
                  <a:lnTo>
                    <a:pt x="6528" y="1462"/>
                  </a:lnTo>
                  <a:lnTo>
                    <a:pt x="6528" y="1462"/>
                  </a:lnTo>
                  <a:lnTo>
                    <a:pt x="6528" y="1364"/>
                  </a:lnTo>
                  <a:lnTo>
                    <a:pt x="6577" y="1291"/>
                  </a:lnTo>
                  <a:lnTo>
                    <a:pt x="6601" y="1194"/>
                  </a:lnTo>
                  <a:lnTo>
                    <a:pt x="6674" y="1121"/>
                  </a:lnTo>
                  <a:lnTo>
                    <a:pt x="6747" y="1072"/>
                  </a:lnTo>
                  <a:lnTo>
                    <a:pt x="6820" y="1023"/>
                  </a:lnTo>
                  <a:lnTo>
                    <a:pt x="6918" y="999"/>
                  </a:lnTo>
                  <a:lnTo>
                    <a:pt x="7015" y="975"/>
                  </a:lnTo>
                  <a:lnTo>
                    <a:pt x="10133" y="975"/>
                  </a:lnTo>
                  <a:lnTo>
                    <a:pt x="10133" y="975"/>
                  </a:lnTo>
                  <a:lnTo>
                    <a:pt x="10230" y="999"/>
                  </a:lnTo>
                  <a:lnTo>
                    <a:pt x="10327" y="1023"/>
                  </a:lnTo>
                  <a:lnTo>
                    <a:pt x="10400" y="1072"/>
                  </a:lnTo>
                  <a:lnTo>
                    <a:pt x="10474" y="1121"/>
                  </a:lnTo>
                  <a:lnTo>
                    <a:pt x="10547" y="1194"/>
                  </a:lnTo>
                  <a:lnTo>
                    <a:pt x="10571" y="1291"/>
                  </a:lnTo>
                  <a:lnTo>
                    <a:pt x="10620" y="1364"/>
                  </a:lnTo>
                  <a:lnTo>
                    <a:pt x="10620" y="1462"/>
                  </a:lnTo>
                  <a:lnTo>
                    <a:pt x="10620" y="1876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Shape 77"/>
            <p:cNvSpPr/>
            <p:nvPr/>
          </p:nvSpPr>
          <p:spPr>
            <a:xfrm>
              <a:off x="2792550" y="3862125"/>
              <a:ext cx="42650" cy="23775"/>
            </a:xfrm>
            <a:custGeom>
              <a:avLst/>
              <a:gdLst/>
              <a:ahLst/>
              <a:cxnLst/>
              <a:rect l="0" t="0" r="0" b="0"/>
              <a:pathLst>
                <a:path w="1706" h="951" fill="none" extrusionOk="0">
                  <a:moveTo>
                    <a:pt x="1705" y="1"/>
                  </a:moveTo>
                  <a:lnTo>
                    <a:pt x="1705" y="463"/>
                  </a:lnTo>
                  <a:lnTo>
                    <a:pt x="1705" y="463"/>
                  </a:lnTo>
                  <a:lnTo>
                    <a:pt x="1681" y="561"/>
                  </a:lnTo>
                  <a:lnTo>
                    <a:pt x="1657" y="658"/>
                  </a:lnTo>
                  <a:lnTo>
                    <a:pt x="1608" y="756"/>
                  </a:lnTo>
                  <a:lnTo>
                    <a:pt x="1559" y="804"/>
                  </a:lnTo>
                  <a:lnTo>
                    <a:pt x="1486" y="877"/>
                  </a:lnTo>
                  <a:lnTo>
                    <a:pt x="1389" y="926"/>
                  </a:lnTo>
                  <a:lnTo>
                    <a:pt x="1316" y="951"/>
                  </a:lnTo>
                  <a:lnTo>
                    <a:pt x="1218" y="951"/>
                  </a:lnTo>
                  <a:lnTo>
                    <a:pt x="488" y="951"/>
                  </a:lnTo>
                  <a:lnTo>
                    <a:pt x="488" y="951"/>
                  </a:lnTo>
                  <a:lnTo>
                    <a:pt x="390" y="951"/>
                  </a:lnTo>
                  <a:lnTo>
                    <a:pt x="317" y="926"/>
                  </a:lnTo>
                  <a:lnTo>
                    <a:pt x="220" y="877"/>
                  </a:lnTo>
                  <a:lnTo>
                    <a:pt x="147" y="804"/>
                  </a:lnTo>
                  <a:lnTo>
                    <a:pt x="98" y="756"/>
                  </a:lnTo>
                  <a:lnTo>
                    <a:pt x="49" y="658"/>
                  </a:lnTo>
                  <a:lnTo>
                    <a:pt x="25" y="561"/>
                  </a:lnTo>
                  <a:lnTo>
                    <a:pt x="0" y="463"/>
                  </a:ln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Shape 78"/>
            <p:cNvSpPr/>
            <p:nvPr/>
          </p:nvSpPr>
          <p:spPr>
            <a:xfrm>
              <a:off x="2599525" y="3852375"/>
              <a:ext cx="428675" cy="188175"/>
            </a:xfrm>
            <a:custGeom>
              <a:avLst/>
              <a:gdLst/>
              <a:ahLst/>
              <a:cxnLst/>
              <a:rect l="0" t="0" r="0" b="0"/>
              <a:pathLst>
                <a:path w="17147" h="7527" fill="none" extrusionOk="0">
                  <a:moveTo>
                    <a:pt x="1" y="1"/>
                  </a:moveTo>
                  <a:lnTo>
                    <a:pt x="1" y="7040"/>
                  </a:lnTo>
                  <a:lnTo>
                    <a:pt x="1" y="7040"/>
                  </a:lnTo>
                  <a:lnTo>
                    <a:pt x="1" y="7137"/>
                  </a:lnTo>
                  <a:lnTo>
                    <a:pt x="50" y="7210"/>
                  </a:lnTo>
                  <a:lnTo>
                    <a:pt x="74" y="7307"/>
                  </a:lnTo>
                  <a:lnTo>
                    <a:pt x="147" y="7381"/>
                  </a:lnTo>
                  <a:lnTo>
                    <a:pt x="220" y="7429"/>
                  </a:lnTo>
                  <a:lnTo>
                    <a:pt x="293" y="7478"/>
                  </a:lnTo>
                  <a:lnTo>
                    <a:pt x="391" y="7502"/>
                  </a:lnTo>
                  <a:lnTo>
                    <a:pt x="488" y="7527"/>
                  </a:lnTo>
                  <a:lnTo>
                    <a:pt x="16660" y="7527"/>
                  </a:lnTo>
                  <a:lnTo>
                    <a:pt x="16660" y="7527"/>
                  </a:lnTo>
                  <a:lnTo>
                    <a:pt x="16757" y="7502"/>
                  </a:lnTo>
                  <a:lnTo>
                    <a:pt x="16855" y="7478"/>
                  </a:lnTo>
                  <a:lnTo>
                    <a:pt x="16928" y="7429"/>
                  </a:lnTo>
                  <a:lnTo>
                    <a:pt x="17001" y="7381"/>
                  </a:lnTo>
                  <a:lnTo>
                    <a:pt x="17074" y="7307"/>
                  </a:lnTo>
                  <a:lnTo>
                    <a:pt x="17098" y="7210"/>
                  </a:lnTo>
                  <a:lnTo>
                    <a:pt x="17147" y="7137"/>
                  </a:lnTo>
                  <a:lnTo>
                    <a:pt x="17147" y="7040"/>
                  </a:lnTo>
                  <a:lnTo>
                    <a:pt x="17147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46025"/>
            <a:ext cx="3365292" cy="816300"/>
          </a:xfrm>
        </p:spPr>
        <p:txBody>
          <a:bodyPr/>
          <a:lstStyle/>
          <a:p>
            <a:r>
              <a:rPr lang="en-US" dirty="0" smtClean="0"/>
              <a:t>Observations #1:</a:t>
            </a:r>
            <a:br>
              <a:rPr lang="en-US" dirty="0" smtClean="0"/>
            </a:br>
            <a:r>
              <a:rPr lang="en-US" dirty="0" smtClean="0"/>
              <a:t>	More high traffic 	stations on weekdays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latin typeface="Raleway"/>
                <a:ea typeface="Raleway"/>
                <a:cs typeface="Raleway"/>
                <a:sym typeface="Raleway"/>
              </a:rPr>
              <a:t>10</a:t>
            </a:fld>
            <a:endParaRPr lang="en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2256" y="1064551"/>
            <a:ext cx="4674223" cy="3181315"/>
          </a:xfrm>
          <a:prstGeom prst="rect">
            <a:avLst/>
          </a:prstGeom>
        </p:spPr>
      </p:pic>
      <p:grpSp>
        <p:nvGrpSpPr>
          <p:cNvPr id="23" name="Shape 215"/>
          <p:cNvGrpSpPr/>
          <p:nvPr/>
        </p:nvGrpSpPr>
        <p:grpSpPr>
          <a:xfrm>
            <a:off x="545201" y="615034"/>
            <a:ext cx="330347" cy="274979"/>
            <a:chOff x="1247825" y="322750"/>
            <a:chExt cx="443300" cy="369000"/>
          </a:xfrm>
        </p:grpSpPr>
        <p:sp>
          <p:nvSpPr>
            <p:cNvPr id="25" name="Shape 216"/>
            <p:cNvSpPr/>
            <p:nvPr/>
          </p:nvSpPr>
          <p:spPr>
            <a:xfrm>
              <a:off x="1247825" y="322750"/>
              <a:ext cx="443300" cy="369000"/>
            </a:xfrm>
            <a:custGeom>
              <a:avLst/>
              <a:gdLst/>
              <a:ahLst/>
              <a:cxnLst/>
              <a:rect l="0" t="0" r="0" b="0"/>
              <a:pathLst>
                <a:path w="17732" h="14760" fill="none" extrusionOk="0">
                  <a:moveTo>
                    <a:pt x="16952" y="2558"/>
                  </a:moveTo>
                  <a:lnTo>
                    <a:pt x="13664" y="2558"/>
                  </a:lnTo>
                  <a:lnTo>
                    <a:pt x="13226" y="755"/>
                  </a:lnTo>
                  <a:lnTo>
                    <a:pt x="13226" y="755"/>
                  </a:lnTo>
                  <a:lnTo>
                    <a:pt x="13177" y="609"/>
                  </a:lnTo>
                  <a:lnTo>
                    <a:pt x="13104" y="463"/>
                  </a:lnTo>
                  <a:lnTo>
                    <a:pt x="13006" y="317"/>
                  </a:lnTo>
                  <a:lnTo>
                    <a:pt x="12885" y="220"/>
                  </a:lnTo>
                  <a:lnTo>
                    <a:pt x="12739" y="122"/>
                  </a:lnTo>
                  <a:lnTo>
                    <a:pt x="12592" y="49"/>
                  </a:lnTo>
                  <a:lnTo>
                    <a:pt x="12446" y="0"/>
                  </a:lnTo>
                  <a:lnTo>
                    <a:pt x="12276" y="0"/>
                  </a:lnTo>
                  <a:lnTo>
                    <a:pt x="5456" y="0"/>
                  </a:lnTo>
                  <a:lnTo>
                    <a:pt x="5456" y="0"/>
                  </a:lnTo>
                  <a:lnTo>
                    <a:pt x="5286" y="0"/>
                  </a:lnTo>
                  <a:lnTo>
                    <a:pt x="5140" y="49"/>
                  </a:lnTo>
                  <a:lnTo>
                    <a:pt x="4994" y="122"/>
                  </a:lnTo>
                  <a:lnTo>
                    <a:pt x="4848" y="220"/>
                  </a:lnTo>
                  <a:lnTo>
                    <a:pt x="4726" y="317"/>
                  </a:lnTo>
                  <a:lnTo>
                    <a:pt x="4628" y="463"/>
                  </a:lnTo>
                  <a:lnTo>
                    <a:pt x="4555" y="609"/>
                  </a:lnTo>
                  <a:lnTo>
                    <a:pt x="4507" y="755"/>
                  </a:lnTo>
                  <a:lnTo>
                    <a:pt x="4068" y="2558"/>
                  </a:lnTo>
                  <a:lnTo>
                    <a:pt x="3240" y="2558"/>
                  </a:lnTo>
                  <a:lnTo>
                    <a:pt x="3240" y="2558"/>
                  </a:lnTo>
                  <a:lnTo>
                    <a:pt x="3240" y="2558"/>
                  </a:lnTo>
                  <a:lnTo>
                    <a:pt x="3240" y="2460"/>
                  </a:lnTo>
                  <a:lnTo>
                    <a:pt x="3216" y="2363"/>
                  </a:lnTo>
                  <a:lnTo>
                    <a:pt x="3167" y="2290"/>
                  </a:lnTo>
                  <a:lnTo>
                    <a:pt x="3094" y="2217"/>
                  </a:lnTo>
                  <a:lnTo>
                    <a:pt x="3045" y="2144"/>
                  </a:lnTo>
                  <a:lnTo>
                    <a:pt x="2948" y="2119"/>
                  </a:lnTo>
                  <a:lnTo>
                    <a:pt x="2850" y="2071"/>
                  </a:lnTo>
                  <a:lnTo>
                    <a:pt x="2753" y="2071"/>
                  </a:lnTo>
                  <a:lnTo>
                    <a:pt x="2047" y="2071"/>
                  </a:lnTo>
                  <a:lnTo>
                    <a:pt x="2047" y="2071"/>
                  </a:lnTo>
                  <a:lnTo>
                    <a:pt x="1949" y="2071"/>
                  </a:lnTo>
                  <a:lnTo>
                    <a:pt x="1852" y="2119"/>
                  </a:lnTo>
                  <a:lnTo>
                    <a:pt x="1779" y="2144"/>
                  </a:lnTo>
                  <a:lnTo>
                    <a:pt x="1706" y="2217"/>
                  </a:lnTo>
                  <a:lnTo>
                    <a:pt x="1633" y="2290"/>
                  </a:lnTo>
                  <a:lnTo>
                    <a:pt x="1608" y="2363"/>
                  </a:lnTo>
                  <a:lnTo>
                    <a:pt x="1560" y="2460"/>
                  </a:lnTo>
                  <a:lnTo>
                    <a:pt x="1560" y="2558"/>
                  </a:lnTo>
                  <a:lnTo>
                    <a:pt x="1560" y="2558"/>
                  </a:lnTo>
                  <a:lnTo>
                    <a:pt x="780" y="2558"/>
                  </a:lnTo>
                  <a:lnTo>
                    <a:pt x="780" y="2558"/>
                  </a:lnTo>
                  <a:lnTo>
                    <a:pt x="634" y="2582"/>
                  </a:lnTo>
                  <a:lnTo>
                    <a:pt x="488" y="2631"/>
                  </a:lnTo>
                  <a:lnTo>
                    <a:pt x="342" y="2679"/>
                  </a:lnTo>
                  <a:lnTo>
                    <a:pt x="220" y="2777"/>
                  </a:lnTo>
                  <a:lnTo>
                    <a:pt x="123" y="2899"/>
                  </a:lnTo>
                  <a:lnTo>
                    <a:pt x="74" y="3045"/>
                  </a:lnTo>
                  <a:lnTo>
                    <a:pt x="25" y="3191"/>
                  </a:lnTo>
                  <a:lnTo>
                    <a:pt x="1" y="3337"/>
                  </a:lnTo>
                  <a:lnTo>
                    <a:pt x="1" y="13980"/>
                  </a:lnTo>
                  <a:lnTo>
                    <a:pt x="1" y="13980"/>
                  </a:lnTo>
                  <a:lnTo>
                    <a:pt x="25" y="14151"/>
                  </a:lnTo>
                  <a:lnTo>
                    <a:pt x="74" y="14297"/>
                  </a:lnTo>
                  <a:lnTo>
                    <a:pt x="123" y="14418"/>
                  </a:lnTo>
                  <a:lnTo>
                    <a:pt x="220" y="14540"/>
                  </a:lnTo>
                  <a:lnTo>
                    <a:pt x="342" y="14638"/>
                  </a:lnTo>
                  <a:lnTo>
                    <a:pt x="488" y="14711"/>
                  </a:lnTo>
                  <a:lnTo>
                    <a:pt x="634" y="14759"/>
                  </a:lnTo>
                  <a:lnTo>
                    <a:pt x="780" y="14759"/>
                  </a:lnTo>
                  <a:lnTo>
                    <a:pt x="16952" y="14759"/>
                  </a:lnTo>
                  <a:lnTo>
                    <a:pt x="16952" y="14759"/>
                  </a:lnTo>
                  <a:lnTo>
                    <a:pt x="17098" y="14759"/>
                  </a:lnTo>
                  <a:lnTo>
                    <a:pt x="17244" y="14711"/>
                  </a:lnTo>
                  <a:lnTo>
                    <a:pt x="17390" y="14638"/>
                  </a:lnTo>
                  <a:lnTo>
                    <a:pt x="17512" y="14540"/>
                  </a:lnTo>
                  <a:lnTo>
                    <a:pt x="17610" y="14418"/>
                  </a:lnTo>
                  <a:lnTo>
                    <a:pt x="17658" y="14297"/>
                  </a:lnTo>
                  <a:lnTo>
                    <a:pt x="17707" y="14151"/>
                  </a:lnTo>
                  <a:lnTo>
                    <a:pt x="17731" y="13980"/>
                  </a:lnTo>
                  <a:lnTo>
                    <a:pt x="17731" y="3337"/>
                  </a:lnTo>
                  <a:lnTo>
                    <a:pt x="17731" y="3337"/>
                  </a:lnTo>
                  <a:lnTo>
                    <a:pt x="17707" y="3191"/>
                  </a:lnTo>
                  <a:lnTo>
                    <a:pt x="17658" y="3045"/>
                  </a:lnTo>
                  <a:lnTo>
                    <a:pt x="17610" y="2899"/>
                  </a:lnTo>
                  <a:lnTo>
                    <a:pt x="17512" y="2777"/>
                  </a:lnTo>
                  <a:lnTo>
                    <a:pt x="17390" y="2679"/>
                  </a:lnTo>
                  <a:lnTo>
                    <a:pt x="17244" y="2631"/>
                  </a:lnTo>
                  <a:lnTo>
                    <a:pt x="17098" y="2582"/>
                  </a:lnTo>
                  <a:lnTo>
                    <a:pt x="16952" y="2558"/>
                  </a:lnTo>
                  <a:lnTo>
                    <a:pt x="16952" y="2558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Shape 217"/>
            <p:cNvSpPr/>
            <p:nvPr/>
          </p:nvSpPr>
          <p:spPr>
            <a:xfrm>
              <a:off x="1398225" y="386675"/>
              <a:ext cx="142500" cy="25"/>
            </a:xfrm>
            <a:custGeom>
              <a:avLst/>
              <a:gdLst/>
              <a:ahLst/>
              <a:cxnLst/>
              <a:rect l="0" t="0" r="0" b="0"/>
              <a:pathLst>
                <a:path w="5700" h="1" fill="none" extrusionOk="0">
                  <a:moveTo>
                    <a:pt x="5700" y="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Shape 218"/>
            <p:cNvSpPr/>
            <p:nvPr/>
          </p:nvSpPr>
          <p:spPr>
            <a:xfrm>
              <a:off x="1370225" y="450000"/>
              <a:ext cx="198500" cy="197900"/>
            </a:xfrm>
            <a:custGeom>
              <a:avLst/>
              <a:gdLst/>
              <a:ahLst/>
              <a:cxnLst/>
              <a:rect l="0" t="0" r="0" b="0"/>
              <a:pathLst>
                <a:path w="7940" h="7916" fill="none" extrusionOk="0">
                  <a:moveTo>
                    <a:pt x="3970" y="7916"/>
                  </a:moveTo>
                  <a:lnTo>
                    <a:pt x="3970" y="7916"/>
                  </a:lnTo>
                  <a:lnTo>
                    <a:pt x="3556" y="7892"/>
                  </a:lnTo>
                  <a:lnTo>
                    <a:pt x="3166" y="7843"/>
                  </a:lnTo>
                  <a:lnTo>
                    <a:pt x="2801" y="7745"/>
                  </a:lnTo>
                  <a:lnTo>
                    <a:pt x="2436" y="7624"/>
                  </a:lnTo>
                  <a:lnTo>
                    <a:pt x="2070" y="7453"/>
                  </a:lnTo>
                  <a:lnTo>
                    <a:pt x="1754" y="7258"/>
                  </a:lnTo>
                  <a:lnTo>
                    <a:pt x="1462" y="7015"/>
                  </a:lnTo>
                  <a:lnTo>
                    <a:pt x="1169" y="6771"/>
                  </a:lnTo>
                  <a:lnTo>
                    <a:pt x="901" y="6479"/>
                  </a:lnTo>
                  <a:lnTo>
                    <a:pt x="682" y="6187"/>
                  </a:lnTo>
                  <a:lnTo>
                    <a:pt x="487" y="5846"/>
                  </a:lnTo>
                  <a:lnTo>
                    <a:pt x="317" y="5505"/>
                  </a:lnTo>
                  <a:lnTo>
                    <a:pt x="195" y="5139"/>
                  </a:lnTo>
                  <a:lnTo>
                    <a:pt x="98" y="4750"/>
                  </a:lnTo>
                  <a:lnTo>
                    <a:pt x="25" y="4360"/>
                  </a:lnTo>
                  <a:lnTo>
                    <a:pt x="0" y="3970"/>
                  </a:lnTo>
                  <a:lnTo>
                    <a:pt x="0" y="3970"/>
                  </a:lnTo>
                  <a:lnTo>
                    <a:pt x="25" y="3556"/>
                  </a:lnTo>
                  <a:lnTo>
                    <a:pt x="98" y="3167"/>
                  </a:lnTo>
                  <a:lnTo>
                    <a:pt x="195" y="2777"/>
                  </a:lnTo>
                  <a:lnTo>
                    <a:pt x="317" y="2412"/>
                  </a:lnTo>
                  <a:lnTo>
                    <a:pt x="487" y="2071"/>
                  </a:lnTo>
                  <a:lnTo>
                    <a:pt x="682" y="1754"/>
                  </a:lnTo>
                  <a:lnTo>
                    <a:pt x="901" y="1437"/>
                  </a:lnTo>
                  <a:lnTo>
                    <a:pt x="1169" y="1170"/>
                  </a:lnTo>
                  <a:lnTo>
                    <a:pt x="1462" y="902"/>
                  </a:lnTo>
                  <a:lnTo>
                    <a:pt x="1754" y="682"/>
                  </a:lnTo>
                  <a:lnTo>
                    <a:pt x="2070" y="488"/>
                  </a:lnTo>
                  <a:lnTo>
                    <a:pt x="2436" y="317"/>
                  </a:lnTo>
                  <a:lnTo>
                    <a:pt x="2801" y="171"/>
                  </a:lnTo>
                  <a:lnTo>
                    <a:pt x="3166" y="74"/>
                  </a:lnTo>
                  <a:lnTo>
                    <a:pt x="3556" y="25"/>
                  </a:lnTo>
                  <a:lnTo>
                    <a:pt x="3970" y="1"/>
                  </a:lnTo>
                  <a:lnTo>
                    <a:pt x="3970" y="1"/>
                  </a:lnTo>
                  <a:lnTo>
                    <a:pt x="4384" y="25"/>
                  </a:lnTo>
                  <a:lnTo>
                    <a:pt x="4774" y="74"/>
                  </a:lnTo>
                  <a:lnTo>
                    <a:pt x="5139" y="171"/>
                  </a:lnTo>
                  <a:lnTo>
                    <a:pt x="5505" y="317"/>
                  </a:lnTo>
                  <a:lnTo>
                    <a:pt x="5870" y="488"/>
                  </a:lnTo>
                  <a:lnTo>
                    <a:pt x="6186" y="682"/>
                  </a:lnTo>
                  <a:lnTo>
                    <a:pt x="6479" y="902"/>
                  </a:lnTo>
                  <a:lnTo>
                    <a:pt x="6771" y="1170"/>
                  </a:lnTo>
                  <a:lnTo>
                    <a:pt x="7039" y="1437"/>
                  </a:lnTo>
                  <a:lnTo>
                    <a:pt x="7258" y="1754"/>
                  </a:lnTo>
                  <a:lnTo>
                    <a:pt x="7453" y="2071"/>
                  </a:lnTo>
                  <a:lnTo>
                    <a:pt x="7623" y="2412"/>
                  </a:lnTo>
                  <a:lnTo>
                    <a:pt x="7745" y="2777"/>
                  </a:lnTo>
                  <a:lnTo>
                    <a:pt x="7843" y="3167"/>
                  </a:lnTo>
                  <a:lnTo>
                    <a:pt x="7916" y="3556"/>
                  </a:lnTo>
                  <a:lnTo>
                    <a:pt x="7940" y="3970"/>
                  </a:lnTo>
                  <a:lnTo>
                    <a:pt x="7940" y="3970"/>
                  </a:lnTo>
                  <a:lnTo>
                    <a:pt x="7916" y="4360"/>
                  </a:lnTo>
                  <a:lnTo>
                    <a:pt x="7843" y="4750"/>
                  </a:lnTo>
                  <a:lnTo>
                    <a:pt x="7745" y="5139"/>
                  </a:lnTo>
                  <a:lnTo>
                    <a:pt x="7623" y="5505"/>
                  </a:lnTo>
                  <a:lnTo>
                    <a:pt x="7453" y="5846"/>
                  </a:lnTo>
                  <a:lnTo>
                    <a:pt x="7258" y="6187"/>
                  </a:lnTo>
                  <a:lnTo>
                    <a:pt x="7039" y="6479"/>
                  </a:lnTo>
                  <a:lnTo>
                    <a:pt x="6771" y="6771"/>
                  </a:lnTo>
                  <a:lnTo>
                    <a:pt x="6479" y="7015"/>
                  </a:lnTo>
                  <a:lnTo>
                    <a:pt x="6186" y="7258"/>
                  </a:lnTo>
                  <a:lnTo>
                    <a:pt x="5870" y="7453"/>
                  </a:lnTo>
                  <a:lnTo>
                    <a:pt x="5505" y="7624"/>
                  </a:lnTo>
                  <a:lnTo>
                    <a:pt x="5139" y="7745"/>
                  </a:lnTo>
                  <a:lnTo>
                    <a:pt x="4774" y="7843"/>
                  </a:lnTo>
                  <a:lnTo>
                    <a:pt x="4384" y="7892"/>
                  </a:lnTo>
                  <a:lnTo>
                    <a:pt x="3970" y="7916"/>
                  </a:lnTo>
                  <a:lnTo>
                    <a:pt x="3970" y="7916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Shape 219"/>
            <p:cNvSpPr/>
            <p:nvPr/>
          </p:nvSpPr>
          <p:spPr>
            <a:xfrm>
              <a:off x="1403100" y="482875"/>
              <a:ext cx="132750" cy="132150"/>
            </a:xfrm>
            <a:custGeom>
              <a:avLst/>
              <a:gdLst/>
              <a:ahLst/>
              <a:cxnLst/>
              <a:rect l="0" t="0" r="0" b="0"/>
              <a:pathLst>
                <a:path w="5310" h="5286" fill="none" extrusionOk="0">
                  <a:moveTo>
                    <a:pt x="2655" y="5286"/>
                  </a:moveTo>
                  <a:lnTo>
                    <a:pt x="2655" y="5286"/>
                  </a:lnTo>
                  <a:lnTo>
                    <a:pt x="2387" y="5286"/>
                  </a:lnTo>
                  <a:lnTo>
                    <a:pt x="2119" y="5237"/>
                  </a:lnTo>
                  <a:lnTo>
                    <a:pt x="1876" y="5164"/>
                  </a:lnTo>
                  <a:lnTo>
                    <a:pt x="1632" y="5091"/>
                  </a:lnTo>
                  <a:lnTo>
                    <a:pt x="1389" y="4969"/>
                  </a:lnTo>
                  <a:lnTo>
                    <a:pt x="1169" y="4847"/>
                  </a:lnTo>
                  <a:lnTo>
                    <a:pt x="975" y="4677"/>
                  </a:lnTo>
                  <a:lnTo>
                    <a:pt x="780" y="4506"/>
                  </a:lnTo>
                  <a:lnTo>
                    <a:pt x="609" y="4336"/>
                  </a:lnTo>
                  <a:lnTo>
                    <a:pt x="463" y="4117"/>
                  </a:lnTo>
                  <a:lnTo>
                    <a:pt x="317" y="3897"/>
                  </a:lnTo>
                  <a:lnTo>
                    <a:pt x="220" y="3678"/>
                  </a:lnTo>
                  <a:lnTo>
                    <a:pt x="122" y="3435"/>
                  </a:lnTo>
                  <a:lnTo>
                    <a:pt x="74" y="3191"/>
                  </a:lnTo>
                  <a:lnTo>
                    <a:pt x="25" y="2923"/>
                  </a:lnTo>
                  <a:lnTo>
                    <a:pt x="0" y="2655"/>
                  </a:lnTo>
                  <a:lnTo>
                    <a:pt x="0" y="2655"/>
                  </a:lnTo>
                  <a:lnTo>
                    <a:pt x="25" y="2387"/>
                  </a:lnTo>
                  <a:lnTo>
                    <a:pt x="74" y="2120"/>
                  </a:lnTo>
                  <a:lnTo>
                    <a:pt x="122" y="1852"/>
                  </a:lnTo>
                  <a:lnTo>
                    <a:pt x="220" y="1608"/>
                  </a:lnTo>
                  <a:lnTo>
                    <a:pt x="317" y="1389"/>
                  </a:lnTo>
                  <a:lnTo>
                    <a:pt x="463" y="1170"/>
                  </a:lnTo>
                  <a:lnTo>
                    <a:pt x="609" y="975"/>
                  </a:lnTo>
                  <a:lnTo>
                    <a:pt x="780" y="780"/>
                  </a:lnTo>
                  <a:lnTo>
                    <a:pt x="975" y="610"/>
                  </a:lnTo>
                  <a:lnTo>
                    <a:pt x="1169" y="463"/>
                  </a:lnTo>
                  <a:lnTo>
                    <a:pt x="1389" y="317"/>
                  </a:lnTo>
                  <a:lnTo>
                    <a:pt x="1632" y="220"/>
                  </a:lnTo>
                  <a:lnTo>
                    <a:pt x="1876" y="122"/>
                  </a:lnTo>
                  <a:lnTo>
                    <a:pt x="2119" y="49"/>
                  </a:lnTo>
                  <a:lnTo>
                    <a:pt x="2387" y="25"/>
                  </a:lnTo>
                  <a:lnTo>
                    <a:pt x="2655" y="1"/>
                  </a:lnTo>
                  <a:lnTo>
                    <a:pt x="2655" y="1"/>
                  </a:lnTo>
                  <a:lnTo>
                    <a:pt x="2923" y="25"/>
                  </a:lnTo>
                  <a:lnTo>
                    <a:pt x="3191" y="49"/>
                  </a:lnTo>
                  <a:lnTo>
                    <a:pt x="3435" y="122"/>
                  </a:lnTo>
                  <a:lnTo>
                    <a:pt x="3678" y="220"/>
                  </a:lnTo>
                  <a:lnTo>
                    <a:pt x="3922" y="317"/>
                  </a:lnTo>
                  <a:lnTo>
                    <a:pt x="4141" y="463"/>
                  </a:lnTo>
                  <a:lnTo>
                    <a:pt x="4336" y="610"/>
                  </a:lnTo>
                  <a:lnTo>
                    <a:pt x="4530" y="780"/>
                  </a:lnTo>
                  <a:lnTo>
                    <a:pt x="4701" y="975"/>
                  </a:lnTo>
                  <a:lnTo>
                    <a:pt x="4847" y="1170"/>
                  </a:lnTo>
                  <a:lnTo>
                    <a:pt x="4993" y="1389"/>
                  </a:lnTo>
                  <a:lnTo>
                    <a:pt x="5091" y="1608"/>
                  </a:lnTo>
                  <a:lnTo>
                    <a:pt x="5188" y="1852"/>
                  </a:lnTo>
                  <a:lnTo>
                    <a:pt x="5237" y="2120"/>
                  </a:lnTo>
                  <a:lnTo>
                    <a:pt x="5285" y="2387"/>
                  </a:lnTo>
                  <a:lnTo>
                    <a:pt x="5310" y="2655"/>
                  </a:lnTo>
                  <a:lnTo>
                    <a:pt x="5310" y="2655"/>
                  </a:lnTo>
                  <a:lnTo>
                    <a:pt x="5285" y="2923"/>
                  </a:lnTo>
                  <a:lnTo>
                    <a:pt x="5237" y="3191"/>
                  </a:lnTo>
                  <a:lnTo>
                    <a:pt x="5188" y="3435"/>
                  </a:lnTo>
                  <a:lnTo>
                    <a:pt x="5091" y="3678"/>
                  </a:lnTo>
                  <a:lnTo>
                    <a:pt x="4993" y="3897"/>
                  </a:lnTo>
                  <a:lnTo>
                    <a:pt x="4847" y="4117"/>
                  </a:lnTo>
                  <a:lnTo>
                    <a:pt x="4701" y="4336"/>
                  </a:lnTo>
                  <a:lnTo>
                    <a:pt x="4530" y="4506"/>
                  </a:lnTo>
                  <a:lnTo>
                    <a:pt x="4336" y="4677"/>
                  </a:lnTo>
                  <a:lnTo>
                    <a:pt x="4141" y="4847"/>
                  </a:lnTo>
                  <a:lnTo>
                    <a:pt x="3922" y="4969"/>
                  </a:lnTo>
                  <a:lnTo>
                    <a:pt x="3678" y="5091"/>
                  </a:lnTo>
                  <a:lnTo>
                    <a:pt x="3435" y="5164"/>
                  </a:lnTo>
                  <a:lnTo>
                    <a:pt x="3191" y="5237"/>
                  </a:lnTo>
                  <a:lnTo>
                    <a:pt x="2923" y="5286"/>
                  </a:lnTo>
                  <a:lnTo>
                    <a:pt x="2655" y="5286"/>
                  </a:lnTo>
                  <a:lnTo>
                    <a:pt x="2655" y="5286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Shape 220"/>
            <p:cNvSpPr/>
            <p:nvPr/>
          </p:nvSpPr>
          <p:spPr>
            <a:xfrm>
              <a:off x="1588800" y="435400"/>
              <a:ext cx="66400" cy="43850"/>
            </a:xfrm>
            <a:custGeom>
              <a:avLst/>
              <a:gdLst/>
              <a:ahLst/>
              <a:cxnLst/>
              <a:rect l="0" t="0" r="0" b="0"/>
              <a:pathLst>
                <a:path w="2656" h="1754" fill="none" extrusionOk="0">
                  <a:moveTo>
                    <a:pt x="2655" y="1266"/>
                  </a:moveTo>
                  <a:lnTo>
                    <a:pt x="2655" y="1266"/>
                  </a:lnTo>
                  <a:lnTo>
                    <a:pt x="2655" y="1364"/>
                  </a:lnTo>
                  <a:lnTo>
                    <a:pt x="2631" y="1461"/>
                  </a:lnTo>
                  <a:lnTo>
                    <a:pt x="2582" y="1534"/>
                  </a:lnTo>
                  <a:lnTo>
                    <a:pt x="2509" y="1607"/>
                  </a:lnTo>
                  <a:lnTo>
                    <a:pt x="2461" y="1680"/>
                  </a:lnTo>
                  <a:lnTo>
                    <a:pt x="2363" y="1705"/>
                  </a:lnTo>
                  <a:lnTo>
                    <a:pt x="2266" y="1754"/>
                  </a:lnTo>
                  <a:lnTo>
                    <a:pt x="2168" y="1754"/>
                  </a:lnTo>
                  <a:lnTo>
                    <a:pt x="488" y="1754"/>
                  </a:lnTo>
                  <a:lnTo>
                    <a:pt x="488" y="1754"/>
                  </a:lnTo>
                  <a:lnTo>
                    <a:pt x="390" y="1754"/>
                  </a:lnTo>
                  <a:lnTo>
                    <a:pt x="293" y="1705"/>
                  </a:lnTo>
                  <a:lnTo>
                    <a:pt x="220" y="1680"/>
                  </a:lnTo>
                  <a:lnTo>
                    <a:pt x="147" y="1607"/>
                  </a:lnTo>
                  <a:lnTo>
                    <a:pt x="74" y="1534"/>
                  </a:lnTo>
                  <a:lnTo>
                    <a:pt x="49" y="1461"/>
                  </a:lnTo>
                  <a:lnTo>
                    <a:pt x="1" y="1364"/>
                  </a:lnTo>
                  <a:lnTo>
                    <a:pt x="1" y="1266"/>
                  </a:lnTo>
                  <a:lnTo>
                    <a:pt x="1" y="487"/>
                  </a:lnTo>
                  <a:lnTo>
                    <a:pt x="1" y="487"/>
                  </a:lnTo>
                  <a:lnTo>
                    <a:pt x="1" y="390"/>
                  </a:lnTo>
                  <a:lnTo>
                    <a:pt x="49" y="292"/>
                  </a:lnTo>
                  <a:lnTo>
                    <a:pt x="74" y="219"/>
                  </a:lnTo>
                  <a:lnTo>
                    <a:pt x="147" y="146"/>
                  </a:lnTo>
                  <a:lnTo>
                    <a:pt x="220" y="73"/>
                  </a:lnTo>
                  <a:lnTo>
                    <a:pt x="293" y="49"/>
                  </a:lnTo>
                  <a:lnTo>
                    <a:pt x="390" y="0"/>
                  </a:lnTo>
                  <a:lnTo>
                    <a:pt x="488" y="0"/>
                  </a:lnTo>
                  <a:lnTo>
                    <a:pt x="2168" y="0"/>
                  </a:lnTo>
                  <a:lnTo>
                    <a:pt x="2168" y="0"/>
                  </a:lnTo>
                  <a:lnTo>
                    <a:pt x="2266" y="0"/>
                  </a:lnTo>
                  <a:lnTo>
                    <a:pt x="2363" y="49"/>
                  </a:lnTo>
                  <a:lnTo>
                    <a:pt x="2461" y="73"/>
                  </a:lnTo>
                  <a:lnTo>
                    <a:pt x="2509" y="146"/>
                  </a:lnTo>
                  <a:lnTo>
                    <a:pt x="2582" y="219"/>
                  </a:lnTo>
                  <a:lnTo>
                    <a:pt x="2631" y="292"/>
                  </a:lnTo>
                  <a:lnTo>
                    <a:pt x="2655" y="390"/>
                  </a:lnTo>
                  <a:lnTo>
                    <a:pt x="2655" y="487"/>
                  </a:lnTo>
                  <a:lnTo>
                    <a:pt x="2655" y="1266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" name="Rectangle 5"/>
          <p:cNvSpPr/>
          <p:nvPr/>
        </p:nvSpPr>
        <p:spPr>
          <a:xfrm>
            <a:off x="5381470" y="1558977"/>
            <a:ext cx="1993691" cy="2428407"/>
          </a:xfrm>
          <a:prstGeom prst="rect">
            <a:avLst/>
          </a:prstGeom>
          <a:noFill/>
          <a:ln w="63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0236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46025"/>
            <a:ext cx="3365292" cy="816300"/>
          </a:xfrm>
        </p:spPr>
        <p:txBody>
          <a:bodyPr/>
          <a:lstStyle/>
          <a:p>
            <a:r>
              <a:rPr lang="en-US" dirty="0" smtClean="0"/>
              <a:t>Observations #2:</a:t>
            </a:r>
            <a:br>
              <a:rPr lang="en-US" dirty="0" smtClean="0"/>
            </a:br>
            <a:r>
              <a:rPr lang="en-US" dirty="0" smtClean="0"/>
              <a:t>	More high traffic 	stations from 4- 8 PM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latin typeface="Raleway"/>
                <a:ea typeface="Raleway"/>
                <a:cs typeface="Raleway"/>
                <a:sym typeface="Raleway"/>
              </a:rPr>
              <a:t>11</a:t>
            </a:fld>
            <a:endParaRPr lang="en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2256" y="1064551"/>
            <a:ext cx="4674223" cy="318131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2256" y="1064551"/>
            <a:ext cx="4674223" cy="3408288"/>
          </a:xfrm>
          <a:prstGeom prst="rect">
            <a:avLst/>
          </a:prstGeom>
        </p:spPr>
      </p:pic>
      <p:grpSp>
        <p:nvGrpSpPr>
          <p:cNvPr id="23" name="Shape 215"/>
          <p:cNvGrpSpPr/>
          <p:nvPr/>
        </p:nvGrpSpPr>
        <p:grpSpPr>
          <a:xfrm>
            <a:off x="545201" y="615034"/>
            <a:ext cx="330347" cy="274979"/>
            <a:chOff x="1247825" y="322750"/>
            <a:chExt cx="443300" cy="369000"/>
          </a:xfrm>
        </p:grpSpPr>
        <p:sp>
          <p:nvSpPr>
            <p:cNvPr id="24" name="Shape 216"/>
            <p:cNvSpPr/>
            <p:nvPr/>
          </p:nvSpPr>
          <p:spPr>
            <a:xfrm>
              <a:off x="1247825" y="322750"/>
              <a:ext cx="443300" cy="369000"/>
            </a:xfrm>
            <a:custGeom>
              <a:avLst/>
              <a:gdLst/>
              <a:ahLst/>
              <a:cxnLst/>
              <a:rect l="0" t="0" r="0" b="0"/>
              <a:pathLst>
                <a:path w="17732" h="14760" fill="none" extrusionOk="0">
                  <a:moveTo>
                    <a:pt x="16952" y="2558"/>
                  </a:moveTo>
                  <a:lnTo>
                    <a:pt x="13664" y="2558"/>
                  </a:lnTo>
                  <a:lnTo>
                    <a:pt x="13226" y="755"/>
                  </a:lnTo>
                  <a:lnTo>
                    <a:pt x="13226" y="755"/>
                  </a:lnTo>
                  <a:lnTo>
                    <a:pt x="13177" y="609"/>
                  </a:lnTo>
                  <a:lnTo>
                    <a:pt x="13104" y="463"/>
                  </a:lnTo>
                  <a:lnTo>
                    <a:pt x="13006" y="317"/>
                  </a:lnTo>
                  <a:lnTo>
                    <a:pt x="12885" y="220"/>
                  </a:lnTo>
                  <a:lnTo>
                    <a:pt x="12739" y="122"/>
                  </a:lnTo>
                  <a:lnTo>
                    <a:pt x="12592" y="49"/>
                  </a:lnTo>
                  <a:lnTo>
                    <a:pt x="12446" y="0"/>
                  </a:lnTo>
                  <a:lnTo>
                    <a:pt x="12276" y="0"/>
                  </a:lnTo>
                  <a:lnTo>
                    <a:pt x="5456" y="0"/>
                  </a:lnTo>
                  <a:lnTo>
                    <a:pt x="5456" y="0"/>
                  </a:lnTo>
                  <a:lnTo>
                    <a:pt x="5286" y="0"/>
                  </a:lnTo>
                  <a:lnTo>
                    <a:pt x="5140" y="49"/>
                  </a:lnTo>
                  <a:lnTo>
                    <a:pt x="4994" y="122"/>
                  </a:lnTo>
                  <a:lnTo>
                    <a:pt x="4848" y="220"/>
                  </a:lnTo>
                  <a:lnTo>
                    <a:pt x="4726" y="317"/>
                  </a:lnTo>
                  <a:lnTo>
                    <a:pt x="4628" y="463"/>
                  </a:lnTo>
                  <a:lnTo>
                    <a:pt x="4555" y="609"/>
                  </a:lnTo>
                  <a:lnTo>
                    <a:pt x="4507" y="755"/>
                  </a:lnTo>
                  <a:lnTo>
                    <a:pt x="4068" y="2558"/>
                  </a:lnTo>
                  <a:lnTo>
                    <a:pt x="3240" y="2558"/>
                  </a:lnTo>
                  <a:lnTo>
                    <a:pt x="3240" y="2558"/>
                  </a:lnTo>
                  <a:lnTo>
                    <a:pt x="3240" y="2558"/>
                  </a:lnTo>
                  <a:lnTo>
                    <a:pt x="3240" y="2460"/>
                  </a:lnTo>
                  <a:lnTo>
                    <a:pt x="3216" y="2363"/>
                  </a:lnTo>
                  <a:lnTo>
                    <a:pt x="3167" y="2290"/>
                  </a:lnTo>
                  <a:lnTo>
                    <a:pt x="3094" y="2217"/>
                  </a:lnTo>
                  <a:lnTo>
                    <a:pt x="3045" y="2144"/>
                  </a:lnTo>
                  <a:lnTo>
                    <a:pt x="2948" y="2119"/>
                  </a:lnTo>
                  <a:lnTo>
                    <a:pt x="2850" y="2071"/>
                  </a:lnTo>
                  <a:lnTo>
                    <a:pt x="2753" y="2071"/>
                  </a:lnTo>
                  <a:lnTo>
                    <a:pt x="2047" y="2071"/>
                  </a:lnTo>
                  <a:lnTo>
                    <a:pt x="2047" y="2071"/>
                  </a:lnTo>
                  <a:lnTo>
                    <a:pt x="1949" y="2071"/>
                  </a:lnTo>
                  <a:lnTo>
                    <a:pt x="1852" y="2119"/>
                  </a:lnTo>
                  <a:lnTo>
                    <a:pt x="1779" y="2144"/>
                  </a:lnTo>
                  <a:lnTo>
                    <a:pt x="1706" y="2217"/>
                  </a:lnTo>
                  <a:lnTo>
                    <a:pt x="1633" y="2290"/>
                  </a:lnTo>
                  <a:lnTo>
                    <a:pt x="1608" y="2363"/>
                  </a:lnTo>
                  <a:lnTo>
                    <a:pt x="1560" y="2460"/>
                  </a:lnTo>
                  <a:lnTo>
                    <a:pt x="1560" y="2558"/>
                  </a:lnTo>
                  <a:lnTo>
                    <a:pt x="1560" y="2558"/>
                  </a:lnTo>
                  <a:lnTo>
                    <a:pt x="780" y="2558"/>
                  </a:lnTo>
                  <a:lnTo>
                    <a:pt x="780" y="2558"/>
                  </a:lnTo>
                  <a:lnTo>
                    <a:pt x="634" y="2582"/>
                  </a:lnTo>
                  <a:lnTo>
                    <a:pt x="488" y="2631"/>
                  </a:lnTo>
                  <a:lnTo>
                    <a:pt x="342" y="2679"/>
                  </a:lnTo>
                  <a:lnTo>
                    <a:pt x="220" y="2777"/>
                  </a:lnTo>
                  <a:lnTo>
                    <a:pt x="123" y="2899"/>
                  </a:lnTo>
                  <a:lnTo>
                    <a:pt x="74" y="3045"/>
                  </a:lnTo>
                  <a:lnTo>
                    <a:pt x="25" y="3191"/>
                  </a:lnTo>
                  <a:lnTo>
                    <a:pt x="1" y="3337"/>
                  </a:lnTo>
                  <a:lnTo>
                    <a:pt x="1" y="13980"/>
                  </a:lnTo>
                  <a:lnTo>
                    <a:pt x="1" y="13980"/>
                  </a:lnTo>
                  <a:lnTo>
                    <a:pt x="25" y="14151"/>
                  </a:lnTo>
                  <a:lnTo>
                    <a:pt x="74" y="14297"/>
                  </a:lnTo>
                  <a:lnTo>
                    <a:pt x="123" y="14418"/>
                  </a:lnTo>
                  <a:lnTo>
                    <a:pt x="220" y="14540"/>
                  </a:lnTo>
                  <a:lnTo>
                    <a:pt x="342" y="14638"/>
                  </a:lnTo>
                  <a:lnTo>
                    <a:pt x="488" y="14711"/>
                  </a:lnTo>
                  <a:lnTo>
                    <a:pt x="634" y="14759"/>
                  </a:lnTo>
                  <a:lnTo>
                    <a:pt x="780" y="14759"/>
                  </a:lnTo>
                  <a:lnTo>
                    <a:pt x="16952" y="14759"/>
                  </a:lnTo>
                  <a:lnTo>
                    <a:pt x="16952" y="14759"/>
                  </a:lnTo>
                  <a:lnTo>
                    <a:pt x="17098" y="14759"/>
                  </a:lnTo>
                  <a:lnTo>
                    <a:pt x="17244" y="14711"/>
                  </a:lnTo>
                  <a:lnTo>
                    <a:pt x="17390" y="14638"/>
                  </a:lnTo>
                  <a:lnTo>
                    <a:pt x="17512" y="14540"/>
                  </a:lnTo>
                  <a:lnTo>
                    <a:pt x="17610" y="14418"/>
                  </a:lnTo>
                  <a:lnTo>
                    <a:pt x="17658" y="14297"/>
                  </a:lnTo>
                  <a:lnTo>
                    <a:pt x="17707" y="14151"/>
                  </a:lnTo>
                  <a:lnTo>
                    <a:pt x="17731" y="13980"/>
                  </a:lnTo>
                  <a:lnTo>
                    <a:pt x="17731" y="3337"/>
                  </a:lnTo>
                  <a:lnTo>
                    <a:pt x="17731" y="3337"/>
                  </a:lnTo>
                  <a:lnTo>
                    <a:pt x="17707" y="3191"/>
                  </a:lnTo>
                  <a:lnTo>
                    <a:pt x="17658" y="3045"/>
                  </a:lnTo>
                  <a:lnTo>
                    <a:pt x="17610" y="2899"/>
                  </a:lnTo>
                  <a:lnTo>
                    <a:pt x="17512" y="2777"/>
                  </a:lnTo>
                  <a:lnTo>
                    <a:pt x="17390" y="2679"/>
                  </a:lnTo>
                  <a:lnTo>
                    <a:pt x="17244" y="2631"/>
                  </a:lnTo>
                  <a:lnTo>
                    <a:pt x="17098" y="2582"/>
                  </a:lnTo>
                  <a:lnTo>
                    <a:pt x="16952" y="2558"/>
                  </a:lnTo>
                  <a:lnTo>
                    <a:pt x="16952" y="2558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Shape 217"/>
            <p:cNvSpPr/>
            <p:nvPr/>
          </p:nvSpPr>
          <p:spPr>
            <a:xfrm>
              <a:off x="1398225" y="386675"/>
              <a:ext cx="142500" cy="25"/>
            </a:xfrm>
            <a:custGeom>
              <a:avLst/>
              <a:gdLst/>
              <a:ahLst/>
              <a:cxnLst/>
              <a:rect l="0" t="0" r="0" b="0"/>
              <a:pathLst>
                <a:path w="5700" h="1" fill="none" extrusionOk="0">
                  <a:moveTo>
                    <a:pt x="5700" y="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Shape 218"/>
            <p:cNvSpPr/>
            <p:nvPr/>
          </p:nvSpPr>
          <p:spPr>
            <a:xfrm>
              <a:off x="1370225" y="450000"/>
              <a:ext cx="198500" cy="197900"/>
            </a:xfrm>
            <a:custGeom>
              <a:avLst/>
              <a:gdLst/>
              <a:ahLst/>
              <a:cxnLst/>
              <a:rect l="0" t="0" r="0" b="0"/>
              <a:pathLst>
                <a:path w="7940" h="7916" fill="none" extrusionOk="0">
                  <a:moveTo>
                    <a:pt x="3970" y="7916"/>
                  </a:moveTo>
                  <a:lnTo>
                    <a:pt x="3970" y="7916"/>
                  </a:lnTo>
                  <a:lnTo>
                    <a:pt x="3556" y="7892"/>
                  </a:lnTo>
                  <a:lnTo>
                    <a:pt x="3166" y="7843"/>
                  </a:lnTo>
                  <a:lnTo>
                    <a:pt x="2801" y="7745"/>
                  </a:lnTo>
                  <a:lnTo>
                    <a:pt x="2436" y="7624"/>
                  </a:lnTo>
                  <a:lnTo>
                    <a:pt x="2070" y="7453"/>
                  </a:lnTo>
                  <a:lnTo>
                    <a:pt x="1754" y="7258"/>
                  </a:lnTo>
                  <a:lnTo>
                    <a:pt x="1462" y="7015"/>
                  </a:lnTo>
                  <a:lnTo>
                    <a:pt x="1169" y="6771"/>
                  </a:lnTo>
                  <a:lnTo>
                    <a:pt x="901" y="6479"/>
                  </a:lnTo>
                  <a:lnTo>
                    <a:pt x="682" y="6187"/>
                  </a:lnTo>
                  <a:lnTo>
                    <a:pt x="487" y="5846"/>
                  </a:lnTo>
                  <a:lnTo>
                    <a:pt x="317" y="5505"/>
                  </a:lnTo>
                  <a:lnTo>
                    <a:pt x="195" y="5139"/>
                  </a:lnTo>
                  <a:lnTo>
                    <a:pt x="98" y="4750"/>
                  </a:lnTo>
                  <a:lnTo>
                    <a:pt x="25" y="4360"/>
                  </a:lnTo>
                  <a:lnTo>
                    <a:pt x="0" y="3970"/>
                  </a:lnTo>
                  <a:lnTo>
                    <a:pt x="0" y="3970"/>
                  </a:lnTo>
                  <a:lnTo>
                    <a:pt x="25" y="3556"/>
                  </a:lnTo>
                  <a:lnTo>
                    <a:pt x="98" y="3167"/>
                  </a:lnTo>
                  <a:lnTo>
                    <a:pt x="195" y="2777"/>
                  </a:lnTo>
                  <a:lnTo>
                    <a:pt x="317" y="2412"/>
                  </a:lnTo>
                  <a:lnTo>
                    <a:pt x="487" y="2071"/>
                  </a:lnTo>
                  <a:lnTo>
                    <a:pt x="682" y="1754"/>
                  </a:lnTo>
                  <a:lnTo>
                    <a:pt x="901" y="1437"/>
                  </a:lnTo>
                  <a:lnTo>
                    <a:pt x="1169" y="1170"/>
                  </a:lnTo>
                  <a:lnTo>
                    <a:pt x="1462" y="902"/>
                  </a:lnTo>
                  <a:lnTo>
                    <a:pt x="1754" y="682"/>
                  </a:lnTo>
                  <a:lnTo>
                    <a:pt x="2070" y="488"/>
                  </a:lnTo>
                  <a:lnTo>
                    <a:pt x="2436" y="317"/>
                  </a:lnTo>
                  <a:lnTo>
                    <a:pt x="2801" y="171"/>
                  </a:lnTo>
                  <a:lnTo>
                    <a:pt x="3166" y="74"/>
                  </a:lnTo>
                  <a:lnTo>
                    <a:pt x="3556" y="25"/>
                  </a:lnTo>
                  <a:lnTo>
                    <a:pt x="3970" y="1"/>
                  </a:lnTo>
                  <a:lnTo>
                    <a:pt x="3970" y="1"/>
                  </a:lnTo>
                  <a:lnTo>
                    <a:pt x="4384" y="25"/>
                  </a:lnTo>
                  <a:lnTo>
                    <a:pt x="4774" y="74"/>
                  </a:lnTo>
                  <a:lnTo>
                    <a:pt x="5139" y="171"/>
                  </a:lnTo>
                  <a:lnTo>
                    <a:pt x="5505" y="317"/>
                  </a:lnTo>
                  <a:lnTo>
                    <a:pt x="5870" y="488"/>
                  </a:lnTo>
                  <a:lnTo>
                    <a:pt x="6186" y="682"/>
                  </a:lnTo>
                  <a:lnTo>
                    <a:pt x="6479" y="902"/>
                  </a:lnTo>
                  <a:lnTo>
                    <a:pt x="6771" y="1170"/>
                  </a:lnTo>
                  <a:lnTo>
                    <a:pt x="7039" y="1437"/>
                  </a:lnTo>
                  <a:lnTo>
                    <a:pt x="7258" y="1754"/>
                  </a:lnTo>
                  <a:lnTo>
                    <a:pt x="7453" y="2071"/>
                  </a:lnTo>
                  <a:lnTo>
                    <a:pt x="7623" y="2412"/>
                  </a:lnTo>
                  <a:lnTo>
                    <a:pt x="7745" y="2777"/>
                  </a:lnTo>
                  <a:lnTo>
                    <a:pt x="7843" y="3167"/>
                  </a:lnTo>
                  <a:lnTo>
                    <a:pt x="7916" y="3556"/>
                  </a:lnTo>
                  <a:lnTo>
                    <a:pt x="7940" y="3970"/>
                  </a:lnTo>
                  <a:lnTo>
                    <a:pt x="7940" y="3970"/>
                  </a:lnTo>
                  <a:lnTo>
                    <a:pt x="7916" y="4360"/>
                  </a:lnTo>
                  <a:lnTo>
                    <a:pt x="7843" y="4750"/>
                  </a:lnTo>
                  <a:lnTo>
                    <a:pt x="7745" y="5139"/>
                  </a:lnTo>
                  <a:lnTo>
                    <a:pt x="7623" y="5505"/>
                  </a:lnTo>
                  <a:lnTo>
                    <a:pt x="7453" y="5846"/>
                  </a:lnTo>
                  <a:lnTo>
                    <a:pt x="7258" y="6187"/>
                  </a:lnTo>
                  <a:lnTo>
                    <a:pt x="7039" y="6479"/>
                  </a:lnTo>
                  <a:lnTo>
                    <a:pt x="6771" y="6771"/>
                  </a:lnTo>
                  <a:lnTo>
                    <a:pt x="6479" y="7015"/>
                  </a:lnTo>
                  <a:lnTo>
                    <a:pt x="6186" y="7258"/>
                  </a:lnTo>
                  <a:lnTo>
                    <a:pt x="5870" y="7453"/>
                  </a:lnTo>
                  <a:lnTo>
                    <a:pt x="5505" y="7624"/>
                  </a:lnTo>
                  <a:lnTo>
                    <a:pt x="5139" y="7745"/>
                  </a:lnTo>
                  <a:lnTo>
                    <a:pt x="4774" y="7843"/>
                  </a:lnTo>
                  <a:lnTo>
                    <a:pt x="4384" y="7892"/>
                  </a:lnTo>
                  <a:lnTo>
                    <a:pt x="3970" y="7916"/>
                  </a:lnTo>
                  <a:lnTo>
                    <a:pt x="3970" y="7916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Shape 219"/>
            <p:cNvSpPr/>
            <p:nvPr/>
          </p:nvSpPr>
          <p:spPr>
            <a:xfrm>
              <a:off x="1403100" y="482875"/>
              <a:ext cx="132750" cy="132150"/>
            </a:xfrm>
            <a:custGeom>
              <a:avLst/>
              <a:gdLst/>
              <a:ahLst/>
              <a:cxnLst/>
              <a:rect l="0" t="0" r="0" b="0"/>
              <a:pathLst>
                <a:path w="5310" h="5286" fill="none" extrusionOk="0">
                  <a:moveTo>
                    <a:pt x="2655" y="5286"/>
                  </a:moveTo>
                  <a:lnTo>
                    <a:pt x="2655" y="5286"/>
                  </a:lnTo>
                  <a:lnTo>
                    <a:pt x="2387" y="5286"/>
                  </a:lnTo>
                  <a:lnTo>
                    <a:pt x="2119" y="5237"/>
                  </a:lnTo>
                  <a:lnTo>
                    <a:pt x="1876" y="5164"/>
                  </a:lnTo>
                  <a:lnTo>
                    <a:pt x="1632" y="5091"/>
                  </a:lnTo>
                  <a:lnTo>
                    <a:pt x="1389" y="4969"/>
                  </a:lnTo>
                  <a:lnTo>
                    <a:pt x="1169" y="4847"/>
                  </a:lnTo>
                  <a:lnTo>
                    <a:pt x="975" y="4677"/>
                  </a:lnTo>
                  <a:lnTo>
                    <a:pt x="780" y="4506"/>
                  </a:lnTo>
                  <a:lnTo>
                    <a:pt x="609" y="4336"/>
                  </a:lnTo>
                  <a:lnTo>
                    <a:pt x="463" y="4117"/>
                  </a:lnTo>
                  <a:lnTo>
                    <a:pt x="317" y="3897"/>
                  </a:lnTo>
                  <a:lnTo>
                    <a:pt x="220" y="3678"/>
                  </a:lnTo>
                  <a:lnTo>
                    <a:pt x="122" y="3435"/>
                  </a:lnTo>
                  <a:lnTo>
                    <a:pt x="74" y="3191"/>
                  </a:lnTo>
                  <a:lnTo>
                    <a:pt x="25" y="2923"/>
                  </a:lnTo>
                  <a:lnTo>
                    <a:pt x="0" y="2655"/>
                  </a:lnTo>
                  <a:lnTo>
                    <a:pt x="0" y="2655"/>
                  </a:lnTo>
                  <a:lnTo>
                    <a:pt x="25" y="2387"/>
                  </a:lnTo>
                  <a:lnTo>
                    <a:pt x="74" y="2120"/>
                  </a:lnTo>
                  <a:lnTo>
                    <a:pt x="122" y="1852"/>
                  </a:lnTo>
                  <a:lnTo>
                    <a:pt x="220" y="1608"/>
                  </a:lnTo>
                  <a:lnTo>
                    <a:pt x="317" y="1389"/>
                  </a:lnTo>
                  <a:lnTo>
                    <a:pt x="463" y="1170"/>
                  </a:lnTo>
                  <a:lnTo>
                    <a:pt x="609" y="975"/>
                  </a:lnTo>
                  <a:lnTo>
                    <a:pt x="780" y="780"/>
                  </a:lnTo>
                  <a:lnTo>
                    <a:pt x="975" y="610"/>
                  </a:lnTo>
                  <a:lnTo>
                    <a:pt x="1169" y="463"/>
                  </a:lnTo>
                  <a:lnTo>
                    <a:pt x="1389" y="317"/>
                  </a:lnTo>
                  <a:lnTo>
                    <a:pt x="1632" y="220"/>
                  </a:lnTo>
                  <a:lnTo>
                    <a:pt x="1876" y="122"/>
                  </a:lnTo>
                  <a:lnTo>
                    <a:pt x="2119" y="49"/>
                  </a:lnTo>
                  <a:lnTo>
                    <a:pt x="2387" y="25"/>
                  </a:lnTo>
                  <a:lnTo>
                    <a:pt x="2655" y="1"/>
                  </a:lnTo>
                  <a:lnTo>
                    <a:pt x="2655" y="1"/>
                  </a:lnTo>
                  <a:lnTo>
                    <a:pt x="2923" y="25"/>
                  </a:lnTo>
                  <a:lnTo>
                    <a:pt x="3191" y="49"/>
                  </a:lnTo>
                  <a:lnTo>
                    <a:pt x="3435" y="122"/>
                  </a:lnTo>
                  <a:lnTo>
                    <a:pt x="3678" y="220"/>
                  </a:lnTo>
                  <a:lnTo>
                    <a:pt x="3922" y="317"/>
                  </a:lnTo>
                  <a:lnTo>
                    <a:pt x="4141" y="463"/>
                  </a:lnTo>
                  <a:lnTo>
                    <a:pt x="4336" y="610"/>
                  </a:lnTo>
                  <a:lnTo>
                    <a:pt x="4530" y="780"/>
                  </a:lnTo>
                  <a:lnTo>
                    <a:pt x="4701" y="975"/>
                  </a:lnTo>
                  <a:lnTo>
                    <a:pt x="4847" y="1170"/>
                  </a:lnTo>
                  <a:lnTo>
                    <a:pt x="4993" y="1389"/>
                  </a:lnTo>
                  <a:lnTo>
                    <a:pt x="5091" y="1608"/>
                  </a:lnTo>
                  <a:lnTo>
                    <a:pt x="5188" y="1852"/>
                  </a:lnTo>
                  <a:lnTo>
                    <a:pt x="5237" y="2120"/>
                  </a:lnTo>
                  <a:lnTo>
                    <a:pt x="5285" y="2387"/>
                  </a:lnTo>
                  <a:lnTo>
                    <a:pt x="5310" y="2655"/>
                  </a:lnTo>
                  <a:lnTo>
                    <a:pt x="5310" y="2655"/>
                  </a:lnTo>
                  <a:lnTo>
                    <a:pt x="5285" y="2923"/>
                  </a:lnTo>
                  <a:lnTo>
                    <a:pt x="5237" y="3191"/>
                  </a:lnTo>
                  <a:lnTo>
                    <a:pt x="5188" y="3435"/>
                  </a:lnTo>
                  <a:lnTo>
                    <a:pt x="5091" y="3678"/>
                  </a:lnTo>
                  <a:lnTo>
                    <a:pt x="4993" y="3897"/>
                  </a:lnTo>
                  <a:lnTo>
                    <a:pt x="4847" y="4117"/>
                  </a:lnTo>
                  <a:lnTo>
                    <a:pt x="4701" y="4336"/>
                  </a:lnTo>
                  <a:lnTo>
                    <a:pt x="4530" y="4506"/>
                  </a:lnTo>
                  <a:lnTo>
                    <a:pt x="4336" y="4677"/>
                  </a:lnTo>
                  <a:lnTo>
                    <a:pt x="4141" y="4847"/>
                  </a:lnTo>
                  <a:lnTo>
                    <a:pt x="3922" y="4969"/>
                  </a:lnTo>
                  <a:lnTo>
                    <a:pt x="3678" y="5091"/>
                  </a:lnTo>
                  <a:lnTo>
                    <a:pt x="3435" y="5164"/>
                  </a:lnTo>
                  <a:lnTo>
                    <a:pt x="3191" y="5237"/>
                  </a:lnTo>
                  <a:lnTo>
                    <a:pt x="2923" y="5286"/>
                  </a:lnTo>
                  <a:lnTo>
                    <a:pt x="2655" y="5286"/>
                  </a:lnTo>
                  <a:lnTo>
                    <a:pt x="2655" y="5286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Shape 220"/>
            <p:cNvSpPr/>
            <p:nvPr/>
          </p:nvSpPr>
          <p:spPr>
            <a:xfrm>
              <a:off x="1588800" y="435400"/>
              <a:ext cx="66400" cy="43850"/>
            </a:xfrm>
            <a:custGeom>
              <a:avLst/>
              <a:gdLst/>
              <a:ahLst/>
              <a:cxnLst/>
              <a:rect l="0" t="0" r="0" b="0"/>
              <a:pathLst>
                <a:path w="2656" h="1754" fill="none" extrusionOk="0">
                  <a:moveTo>
                    <a:pt x="2655" y="1266"/>
                  </a:moveTo>
                  <a:lnTo>
                    <a:pt x="2655" y="1266"/>
                  </a:lnTo>
                  <a:lnTo>
                    <a:pt x="2655" y="1364"/>
                  </a:lnTo>
                  <a:lnTo>
                    <a:pt x="2631" y="1461"/>
                  </a:lnTo>
                  <a:lnTo>
                    <a:pt x="2582" y="1534"/>
                  </a:lnTo>
                  <a:lnTo>
                    <a:pt x="2509" y="1607"/>
                  </a:lnTo>
                  <a:lnTo>
                    <a:pt x="2461" y="1680"/>
                  </a:lnTo>
                  <a:lnTo>
                    <a:pt x="2363" y="1705"/>
                  </a:lnTo>
                  <a:lnTo>
                    <a:pt x="2266" y="1754"/>
                  </a:lnTo>
                  <a:lnTo>
                    <a:pt x="2168" y="1754"/>
                  </a:lnTo>
                  <a:lnTo>
                    <a:pt x="488" y="1754"/>
                  </a:lnTo>
                  <a:lnTo>
                    <a:pt x="488" y="1754"/>
                  </a:lnTo>
                  <a:lnTo>
                    <a:pt x="390" y="1754"/>
                  </a:lnTo>
                  <a:lnTo>
                    <a:pt x="293" y="1705"/>
                  </a:lnTo>
                  <a:lnTo>
                    <a:pt x="220" y="1680"/>
                  </a:lnTo>
                  <a:lnTo>
                    <a:pt x="147" y="1607"/>
                  </a:lnTo>
                  <a:lnTo>
                    <a:pt x="74" y="1534"/>
                  </a:lnTo>
                  <a:lnTo>
                    <a:pt x="49" y="1461"/>
                  </a:lnTo>
                  <a:lnTo>
                    <a:pt x="1" y="1364"/>
                  </a:lnTo>
                  <a:lnTo>
                    <a:pt x="1" y="1266"/>
                  </a:lnTo>
                  <a:lnTo>
                    <a:pt x="1" y="487"/>
                  </a:lnTo>
                  <a:lnTo>
                    <a:pt x="1" y="487"/>
                  </a:lnTo>
                  <a:lnTo>
                    <a:pt x="1" y="390"/>
                  </a:lnTo>
                  <a:lnTo>
                    <a:pt x="49" y="292"/>
                  </a:lnTo>
                  <a:lnTo>
                    <a:pt x="74" y="219"/>
                  </a:lnTo>
                  <a:lnTo>
                    <a:pt x="147" y="146"/>
                  </a:lnTo>
                  <a:lnTo>
                    <a:pt x="220" y="73"/>
                  </a:lnTo>
                  <a:lnTo>
                    <a:pt x="293" y="49"/>
                  </a:lnTo>
                  <a:lnTo>
                    <a:pt x="390" y="0"/>
                  </a:lnTo>
                  <a:lnTo>
                    <a:pt x="488" y="0"/>
                  </a:lnTo>
                  <a:lnTo>
                    <a:pt x="2168" y="0"/>
                  </a:lnTo>
                  <a:lnTo>
                    <a:pt x="2168" y="0"/>
                  </a:lnTo>
                  <a:lnTo>
                    <a:pt x="2266" y="0"/>
                  </a:lnTo>
                  <a:lnTo>
                    <a:pt x="2363" y="49"/>
                  </a:lnTo>
                  <a:lnTo>
                    <a:pt x="2461" y="73"/>
                  </a:lnTo>
                  <a:lnTo>
                    <a:pt x="2509" y="146"/>
                  </a:lnTo>
                  <a:lnTo>
                    <a:pt x="2582" y="219"/>
                  </a:lnTo>
                  <a:lnTo>
                    <a:pt x="2631" y="292"/>
                  </a:lnTo>
                  <a:lnTo>
                    <a:pt x="2655" y="390"/>
                  </a:lnTo>
                  <a:lnTo>
                    <a:pt x="2655" y="487"/>
                  </a:lnTo>
                  <a:lnTo>
                    <a:pt x="2655" y="1266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9054473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 txBox="1">
            <a:spLocks noGrp="1"/>
          </p:cNvSpPr>
          <p:nvPr>
            <p:ph type="ctrTitle"/>
          </p:nvPr>
        </p:nvSpPr>
        <p:spPr>
          <a:xfrm>
            <a:off x="685800" y="1811950"/>
            <a:ext cx="66294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Garamond" charset="0"/>
                <a:ea typeface="Garamond" charset="0"/>
                <a:cs typeface="Garamond" charset="0"/>
              </a:rPr>
              <a:t>Recommendations</a:t>
            </a:r>
            <a:endParaRPr dirty="0">
              <a:latin typeface="Garamond" charset="0"/>
              <a:ea typeface="Garamond" charset="0"/>
              <a:cs typeface="Garamond" charset="0"/>
            </a:endParaRPr>
          </a:p>
        </p:txBody>
      </p:sp>
      <p:grpSp>
        <p:nvGrpSpPr>
          <p:cNvPr id="114" name="Shape 114"/>
          <p:cNvGrpSpPr/>
          <p:nvPr/>
        </p:nvGrpSpPr>
        <p:grpSpPr>
          <a:xfrm>
            <a:off x="795128" y="927910"/>
            <a:ext cx="548628" cy="530528"/>
            <a:chOff x="1247825" y="5001950"/>
            <a:chExt cx="443300" cy="428675"/>
          </a:xfrm>
        </p:grpSpPr>
        <p:sp>
          <p:nvSpPr>
            <p:cNvPr id="115" name="Shape 115"/>
            <p:cNvSpPr/>
            <p:nvPr/>
          </p:nvSpPr>
          <p:spPr>
            <a:xfrm>
              <a:off x="1247825" y="5168175"/>
              <a:ext cx="373875" cy="221650"/>
            </a:xfrm>
            <a:custGeom>
              <a:avLst/>
              <a:gdLst/>
              <a:ahLst/>
              <a:cxnLst/>
              <a:rect l="0" t="0" r="0" b="0"/>
              <a:pathLst>
                <a:path w="14955" h="8866" fill="none" extrusionOk="0">
                  <a:moveTo>
                    <a:pt x="12178" y="8865"/>
                  </a:moveTo>
                  <a:lnTo>
                    <a:pt x="12178" y="8865"/>
                  </a:lnTo>
                  <a:lnTo>
                    <a:pt x="12325" y="8841"/>
                  </a:lnTo>
                  <a:lnTo>
                    <a:pt x="12471" y="8792"/>
                  </a:lnTo>
                  <a:lnTo>
                    <a:pt x="12592" y="8695"/>
                  </a:lnTo>
                  <a:lnTo>
                    <a:pt x="12666" y="8573"/>
                  </a:lnTo>
                  <a:lnTo>
                    <a:pt x="12666" y="8573"/>
                  </a:lnTo>
                  <a:lnTo>
                    <a:pt x="12958" y="8037"/>
                  </a:lnTo>
                  <a:lnTo>
                    <a:pt x="13323" y="7331"/>
                  </a:lnTo>
                  <a:lnTo>
                    <a:pt x="13688" y="6454"/>
                  </a:lnTo>
                  <a:lnTo>
                    <a:pt x="13883" y="5991"/>
                  </a:lnTo>
                  <a:lnTo>
                    <a:pt x="14078" y="5480"/>
                  </a:lnTo>
                  <a:lnTo>
                    <a:pt x="14249" y="4944"/>
                  </a:lnTo>
                  <a:lnTo>
                    <a:pt x="14419" y="4360"/>
                  </a:lnTo>
                  <a:lnTo>
                    <a:pt x="14565" y="3775"/>
                  </a:lnTo>
                  <a:lnTo>
                    <a:pt x="14711" y="3166"/>
                  </a:lnTo>
                  <a:lnTo>
                    <a:pt x="14809" y="2533"/>
                  </a:lnTo>
                  <a:lnTo>
                    <a:pt x="14882" y="1875"/>
                  </a:lnTo>
                  <a:lnTo>
                    <a:pt x="14931" y="1218"/>
                  </a:lnTo>
                  <a:lnTo>
                    <a:pt x="14955" y="536"/>
                  </a:lnTo>
                  <a:lnTo>
                    <a:pt x="14955" y="536"/>
                  </a:lnTo>
                  <a:lnTo>
                    <a:pt x="14955" y="438"/>
                  </a:lnTo>
                  <a:lnTo>
                    <a:pt x="14906" y="341"/>
                  </a:lnTo>
                  <a:lnTo>
                    <a:pt x="14857" y="244"/>
                  </a:lnTo>
                  <a:lnTo>
                    <a:pt x="14809" y="146"/>
                  </a:lnTo>
                  <a:lnTo>
                    <a:pt x="14711" y="97"/>
                  </a:lnTo>
                  <a:lnTo>
                    <a:pt x="14614" y="24"/>
                  </a:lnTo>
                  <a:lnTo>
                    <a:pt x="14516" y="0"/>
                  </a:lnTo>
                  <a:lnTo>
                    <a:pt x="14395" y="0"/>
                  </a:lnTo>
                  <a:lnTo>
                    <a:pt x="3338" y="0"/>
                  </a:lnTo>
                  <a:lnTo>
                    <a:pt x="3338" y="0"/>
                  </a:lnTo>
                  <a:lnTo>
                    <a:pt x="3216" y="0"/>
                  </a:lnTo>
                  <a:lnTo>
                    <a:pt x="3118" y="24"/>
                  </a:lnTo>
                  <a:lnTo>
                    <a:pt x="3021" y="97"/>
                  </a:lnTo>
                  <a:lnTo>
                    <a:pt x="2924" y="146"/>
                  </a:lnTo>
                  <a:lnTo>
                    <a:pt x="2875" y="244"/>
                  </a:lnTo>
                  <a:lnTo>
                    <a:pt x="2826" y="341"/>
                  </a:lnTo>
                  <a:lnTo>
                    <a:pt x="2777" y="438"/>
                  </a:lnTo>
                  <a:lnTo>
                    <a:pt x="2777" y="536"/>
                  </a:lnTo>
                  <a:lnTo>
                    <a:pt x="2777" y="536"/>
                  </a:lnTo>
                  <a:lnTo>
                    <a:pt x="2777" y="706"/>
                  </a:lnTo>
                  <a:lnTo>
                    <a:pt x="2777" y="706"/>
                  </a:lnTo>
                  <a:lnTo>
                    <a:pt x="2558" y="633"/>
                  </a:lnTo>
                  <a:lnTo>
                    <a:pt x="2363" y="585"/>
                  </a:lnTo>
                  <a:lnTo>
                    <a:pt x="2144" y="560"/>
                  </a:lnTo>
                  <a:lnTo>
                    <a:pt x="1949" y="536"/>
                  </a:lnTo>
                  <a:lnTo>
                    <a:pt x="1949" y="536"/>
                  </a:lnTo>
                  <a:lnTo>
                    <a:pt x="1755" y="560"/>
                  </a:lnTo>
                  <a:lnTo>
                    <a:pt x="1560" y="585"/>
                  </a:lnTo>
                  <a:lnTo>
                    <a:pt x="1365" y="633"/>
                  </a:lnTo>
                  <a:lnTo>
                    <a:pt x="1194" y="706"/>
                  </a:lnTo>
                  <a:lnTo>
                    <a:pt x="1024" y="779"/>
                  </a:lnTo>
                  <a:lnTo>
                    <a:pt x="853" y="877"/>
                  </a:lnTo>
                  <a:lnTo>
                    <a:pt x="707" y="999"/>
                  </a:lnTo>
                  <a:lnTo>
                    <a:pt x="561" y="1120"/>
                  </a:lnTo>
                  <a:lnTo>
                    <a:pt x="439" y="1242"/>
                  </a:lnTo>
                  <a:lnTo>
                    <a:pt x="342" y="1413"/>
                  </a:lnTo>
                  <a:lnTo>
                    <a:pt x="244" y="1559"/>
                  </a:lnTo>
                  <a:lnTo>
                    <a:pt x="147" y="1729"/>
                  </a:lnTo>
                  <a:lnTo>
                    <a:pt x="98" y="1900"/>
                  </a:lnTo>
                  <a:lnTo>
                    <a:pt x="50" y="2095"/>
                  </a:lnTo>
                  <a:lnTo>
                    <a:pt x="1" y="2289"/>
                  </a:lnTo>
                  <a:lnTo>
                    <a:pt x="1" y="2484"/>
                  </a:lnTo>
                  <a:lnTo>
                    <a:pt x="1" y="2484"/>
                  </a:lnTo>
                  <a:lnTo>
                    <a:pt x="25" y="2850"/>
                  </a:lnTo>
                  <a:lnTo>
                    <a:pt x="98" y="3191"/>
                  </a:lnTo>
                  <a:lnTo>
                    <a:pt x="220" y="3556"/>
                  </a:lnTo>
                  <a:lnTo>
                    <a:pt x="366" y="3872"/>
                  </a:lnTo>
                  <a:lnTo>
                    <a:pt x="561" y="4213"/>
                  </a:lnTo>
                  <a:lnTo>
                    <a:pt x="780" y="4530"/>
                  </a:lnTo>
                  <a:lnTo>
                    <a:pt x="1024" y="4822"/>
                  </a:lnTo>
                  <a:lnTo>
                    <a:pt x="1292" y="5090"/>
                  </a:lnTo>
                  <a:lnTo>
                    <a:pt x="1584" y="5334"/>
                  </a:lnTo>
                  <a:lnTo>
                    <a:pt x="1901" y="5577"/>
                  </a:lnTo>
                  <a:lnTo>
                    <a:pt x="2242" y="5772"/>
                  </a:lnTo>
                  <a:lnTo>
                    <a:pt x="2583" y="5943"/>
                  </a:lnTo>
                  <a:lnTo>
                    <a:pt x="2924" y="6089"/>
                  </a:lnTo>
                  <a:lnTo>
                    <a:pt x="3265" y="6186"/>
                  </a:lnTo>
                  <a:lnTo>
                    <a:pt x="3605" y="6259"/>
                  </a:lnTo>
                  <a:lnTo>
                    <a:pt x="3946" y="6284"/>
                  </a:lnTo>
                  <a:lnTo>
                    <a:pt x="3946" y="6284"/>
                  </a:lnTo>
                  <a:lnTo>
                    <a:pt x="4068" y="6625"/>
                  </a:lnTo>
                  <a:lnTo>
                    <a:pt x="4214" y="6941"/>
                  </a:lnTo>
                  <a:lnTo>
                    <a:pt x="4507" y="7574"/>
                  </a:lnTo>
                  <a:lnTo>
                    <a:pt x="4799" y="8110"/>
                  </a:lnTo>
                  <a:lnTo>
                    <a:pt x="5067" y="8573"/>
                  </a:lnTo>
                  <a:lnTo>
                    <a:pt x="5067" y="8573"/>
                  </a:lnTo>
                  <a:lnTo>
                    <a:pt x="5140" y="8695"/>
                  </a:lnTo>
                  <a:lnTo>
                    <a:pt x="5262" y="8792"/>
                  </a:lnTo>
                  <a:lnTo>
                    <a:pt x="5408" y="8841"/>
                  </a:lnTo>
                  <a:lnTo>
                    <a:pt x="5554" y="8865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Shape 116"/>
            <p:cNvSpPr/>
            <p:nvPr/>
          </p:nvSpPr>
          <p:spPr>
            <a:xfrm>
              <a:off x="1275850" y="5209575"/>
              <a:ext cx="60900" cy="87075"/>
            </a:xfrm>
            <a:custGeom>
              <a:avLst/>
              <a:gdLst/>
              <a:ahLst/>
              <a:cxnLst/>
              <a:rect l="0" t="0" r="0" b="0"/>
              <a:pathLst>
                <a:path w="2436" h="3483" fill="none" extrusionOk="0">
                  <a:moveTo>
                    <a:pt x="0" y="828"/>
                  </a:moveTo>
                  <a:lnTo>
                    <a:pt x="0" y="828"/>
                  </a:lnTo>
                  <a:lnTo>
                    <a:pt x="0" y="658"/>
                  </a:lnTo>
                  <a:lnTo>
                    <a:pt x="49" y="512"/>
                  </a:lnTo>
                  <a:lnTo>
                    <a:pt x="122" y="366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487" y="73"/>
                  </a:lnTo>
                  <a:lnTo>
                    <a:pt x="658" y="25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50" y="0"/>
                  </a:lnTo>
                  <a:lnTo>
                    <a:pt x="1072" y="25"/>
                  </a:lnTo>
                  <a:lnTo>
                    <a:pt x="1340" y="122"/>
                  </a:lnTo>
                  <a:lnTo>
                    <a:pt x="1559" y="268"/>
                  </a:lnTo>
                  <a:lnTo>
                    <a:pt x="1754" y="414"/>
                  </a:lnTo>
                  <a:lnTo>
                    <a:pt x="1754" y="414"/>
                  </a:lnTo>
                  <a:lnTo>
                    <a:pt x="1803" y="780"/>
                  </a:lnTo>
                  <a:lnTo>
                    <a:pt x="1876" y="1169"/>
                  </a:lnTo>
                  <a:lnTo>
                    <a:pt x="2046" y="1997"/>
                  </a:lnTo>
                  <a:lnTo>
                    <a:pt x="2265" y="2801"/>
                  </a:lnTo>
                  <a:lnTo>
                    <a:pt x="2436" y="3483"/>
                  </a:lnTo>
                  <a:lnTo>
                    <a:pt x="2436" y="3483"/>
                  </a:lnTo>
                  <a:lnTo>
                    <a:pt x="2241" y="3434"/>
                  </a:lnTo>
                  <a:lnTo>
                    <a:pt x="2022" y="3361"/>
                  </a:lnTo>
                  <a:lnTo>
                    <a:pt x="1827" y="3264"/>
                  </a:lnTo>
                  <a:lnTo>
                    <a:pt x="1608" y="3142"/>
                  </a:lnTo>
                  <a:lnTo>
                    <a:pt x="1413" y="3020"/>
                  </a:lnTo>
                  <a:lnTo>
                    <a:pt x="1194" y="2874"/>
                  </a:lnTo>
                  <a:lnTo>
                    <a:pt x="999" y="2704"/>
                  </a:lnTo>
                  <a:lnTo>
                    <a:pt x="804" y="2533"/>
                  </a:lnTo>
                  <a:lnTo>
                    <a:pt x="634" y="2338"/>
                  </a:lnTo>
                  <a:lnTo>
                    <a:pt x="487" y="2143"/>
                  </a:lnTo>
                  <a:lnTo>
                    <a:pt x="341" y="1924"/>
                  </a:lnTo>
                  <a:lnTo>
                    <a:pt x="219" y="1729"/>
                  </a:lnTo>
                  <a:lnTo>
                    <a:pt x="122" y="1510"/>
                  </a:lnTo>
                  <a:lnTo>
                    <a:pt x="49" y="1267"/>
                  </a:lnTo>
                  <a:lnTo>
                    <a:pt x="0" y="1047"/>
                  </a:lnTo>
                  <a:lnTo>
                    <a:pt x="0" y="828"/>
                  </a:lnTo>
                  <a:lnTo>
                    <a:pt x="0" y="828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Shape 117"/>
            <p:cNvSpPr/>
            <p:nvPr/>
          </p:nvSpPr>
          <p:spPr>
            <a:xfrm>
              <a:off x="1247825" y="5391625"/>
              <a:ext cx="443300" cy="39000"/>
            </a:xfrm>
            <a:custGeom>
              <a:avLst/>
              <a:gdLst/>
              <a:ahLst/>
              <a:cxnLst/>
              <a:rect l="0" t="0" r="0" b="0"/>
              <a:pathLst>
                <a:path w="17732" h="1560" fill="none" extrusionOk="0">
                  <a:moveTo>
                    <a:pt x="16611" y="1559"/>
                  </a:moveTo>
                  <a:lnTo>
                    <a:pt x="1121" y="1559"/>
                  </a:lnTo>
                  <a:lnTo>
                    <a:pt x="1121" y="1559"/>
                  </a:lnTo>
                  <a:lnTo>
                    <a:pt x="1000" y="1535"/>
                  </a:lnTo>
                  <a:lnTo>
                    <a:pt x="878" y="1510"/>
                  </a:lnTo>
                  <a:lnTo>
                    <a:pt x="780" y="1462"/>
                  </a:lnTo>
                  <a:lnTo>
                    <a:pt x="683" y="1389"/>
                  </a:lnTo>
                  <a:lnTo>
                    <a:pt x="488" y="1218"/>
                  </a:lnTo>
                  <a:lnTo>
                    <a:pt x="318" y="999"/>
                  </a:lnTo>
                  <a:lnTo>
                    <a:pt x="196" y="755"/>
                  </a:lnTo>
                  <a:lnTo>
                    <a:pt x="98" y="487"/>
                  </a:lnTo>
                  <a:lnTo>
                    <a:pt x="25" y="244"/>
                  </a:lnTo>
                  <a:lnTo>
                    <a:pt x="1" y="0"/>
                  </a:lnTo>
                  <a:lnTo>
                    <a:pt x="17731" y="0"/>
                  </a:lnTo>
                  <a:lnTo>
                    <a:pt x="17731" y="0"/>
                  </a:lnTo>
                  <a:lnTo>
                    <a:pt x="17707" y="244"/>
                  </a:lnTo>
                  <a:lnTo>
                    <a:pt x="17634" y="487"/>
                  </a:lnTo>
                  <a:lnTo>
                    <a:pt x="17537" y="755"/>
                  </a:lnTo>
                  <a:lnTo>
                    <a:pt x="17415" y="999"/>
                  </a:lnTo>
                  <a:lnTo>
                    <a:pt x="17244" y="1218"/>
                  </a:lnTo>
                  <a:lnTo>
                    <a:pt x="17049" y="1389"/>
                  </a:lnTo>
                  <a:lnTo>
                    <a:pt x="16952" y="1462"/>
                  </a:lnTo>
                  <a:lnTo>
                    <a:pt x="16855" y="1510"/>
                  </a:lnTo>
                  <a:lnTo>
                    <a:pt x="16733" y="1535"/>
                  </a:lnTo>
                  <a:lnTo>
                    <a:pt x="16611" y="1559"/>
                  </a:lnTo>
                  <a:lnTo>
                    <a:pt x="16611" y="1559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Shape 118"/>
            <p:cNvSpPr/>
            <p:nvPr/>
          </p:nvSpPr>
          <p:spPr>
            <a:xfrm>
              <a:off x="1454850" y="5001950"/>
              <a:ext cx="17075" cy="114475"/>
            </a:xfrm>
            <a:custGeom>
              <a:avLst/>
              <a:gdLst/>
              <a:ahLst/>
              <a:cxnLst/>
              <a:rect l="0" t="0" r="0" b="0"/>
              <a:pathLst>
                <a:path w="683" h="4579" fill="none" extrusionOk="0">
                  <a:moveTo>
                    <a:pt x="683" y="0"/>
                  </a:moveTo>
                  <a:lnTo>
                    <a:pt x="683" y="0"/>
                  </a:lnTo>
                  <a:lnTo>
                    <a:pt x="658" y="171"/>
                  </a:lnTo>
                  <a:lnTo>
                    <a:pt x="610" y="317"/>
                  </a:lnTo>
                  <a:lnTo>
                    <a:pt x="512" y="439"/>
                  </a:lnTo>
                  <a:lnTo>
                    <a:pt x="415" y="585"/>
                  </a:lnTo>
                  <a:lnTo>
                    <a:pt x="415" y="585"/>
                  </a:lnTo>
                  <a:lnTo>
                    <a:pt x="269" y="731"/>
                  </a:lnTo>
                  <a:lnTo>
                    <a:pt x="147" y="950"/>
                  </a:lnTo>
                  <a:lnTo>
                    <a:pt x="74" y="1072"/>
                  </a:lnTo>
                  <a:lnTo>
                    <a:pt x="49" y="1194"/>
                  </a:lnTo>
                  <a:lnTo>
                    <a:pt x="1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1" y="1705"/>
                  </a:lnTo>
                  <a:lnTo>
                    <a:pt x="49" y="1851"/>
                  </a:lnTo>
                  <a:lnTo>
                    <a:pt x="74" y="1997"/>
                  </a:lnTo>
                  <a:lnTo>
                    <a:pt x="147" y="2095"/>
                  </a:lnTo>
                  <a:lnTo>
                    <a:pt x="269" y="2314"/>
                  </a:lnTo>
                  <a:lnTo>
                    <a:pt x="415" y="2484"/>
                  </a:lnTo>
                  <a:lnTo>
                    <a:pt x="415" y="2484"/>
                  </a:lnTo>
                  <a:lnTo>
                    <a:pt x="512" y="2606"/>
                  </a:lnTo>
                  <a:lnTo>
                    <a:pt x="610" y="2728"/>
                  </a:lnTo>
                  <a:lnTo>
                    <a:pt x="658" y="2874"/>
                  </a:lnTo>
                  <a:lnTo>
                    <a:pt x="683" y="3045"/>
                  </a:lnTo>
                  <a:lnTo>
                    <a:pt x="683" y="3045"/>
                  </a:lnTo>
                  <a:lnTo>
                    <a:pt x="658" y="3239"/>
                  </a:lnTo>
                  <a:lnTo>
                    <a:pt x="610" y="3385"/>
                  </a:lnTo>
                  <a:lnTo>
                    <a:pt x="512" y="3507"/>
                  </a:lnTo>
                  <a:lnTo>
                    <a:pt x="415" y="3629"/>
                  </a:lnTo>
                  <a:lnTo>
                    <a:pt x="415" y="3629"/>
                  </a:lnTo>
                  <a:lnTo>
                    <a:pt x="269" y="3800"/>
                  </a:lnTo>
                  <a:lnTo>
                    <a:pt x="147" y="3994"/>
                  </a:lnTo>
                  <a:lnTo>
                    <a:pt x="74" y="4116"/>
                  </a:lnTo>
                  <a:lnTo>
                    <a:pt x="49" y="4262"/>
                  </a:lnTo>
                  <a:lnTo>
                    <a:pt x="1" y="4408"/>
                  </a:lnTo>
                  <a:lnTo>
                    <a:pt x="1" y="4579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Shape 119"/>
            <p:cNvSpPr/>
            <p:nvPr/>
          </p:nvSpPr>
          <p:spPr>
            <a:xfrm>
              <a:off x="1411025" y="5001950"/>
              <a:ext cx="17075" cy="114475"/>
            </a:xfrm>
            <a:custGeom>
              <a:avLst/>
              <a:gdLst/>
              <a:ahLst/>
              <a:cxnLst/>
              <a:rect l="0" t="0" r="0" b="0"/>
              <a:pathLst>
                <a:path w="683" h="4579" fill="none" extrusionOk="0">
                  <a:moveTo>
                    <a:pt x="682" y="0"/>
                  </a:moveTo>
                  <a:lnTo>
                    <a:pt x="682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36" y="439"/>
                  </a:lnTo>
                  <a:lnTo>
                    <a:pt x="414" y="585"/>
                  </a:lnTo>
                  <a:lnTo>
                    <a:pt x="414" y="585"/>
                  </a:lnTo>
                  <a:lnTo>
                    <a:pt x="268" y="731"/>
                  </a:lnTo>
                  <a:lnTo>
                    <a:pt x="146" y="950"/>
                  </a:lnTo>
                  <a:lnTo>
                    <a:pt x="97" y="1072"/>
                  </a:lnTo>
                  <a:lnTo>
                    <a:pt x="49" y="1194"/>
                  </a:lnTo>
                  <a:lnTo>
                    <a:pt x="24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24" y="1705"/>
                  </a:lnTo>
                  <a:lnTo>
                    <a:pt x="49" y="1851"/>
                  </a:lnTo>
                  <a:lnTo>
                    <a:pt x="97" y="1997"/>
                  </a:lnTo>
                  <a:lnTo>
                    <a:pt x="146" y="2095"/>
                  </a:lnTo>
                  <a:lnTo>
                    <a:pt x="268" y="2314"/>
                  </a:lnTo>
                  <a:lnTo>
                    <a:pt x="414" y="2484"/>
                  </a:lnTo>
                  <a:lnTo>
                    <a:pt x="414" y="2484"/>
                  </a:lnTo>
                  <a:lnTo>
                    <a:pt x="536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2" y="3045"/>
                  </a:lnTo>
                  <a:lnTo>
                    <a:pt x="682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36" y="3507"/>
                  </a:lnTo>
                  <a:lnTo>
                    <a:pt x="414" y="3629"/>
                  </a:lnTo>
                  <a:lnTo>
                    <a:pt x="414" y="3629"/>
                  </a:lnTo>
                  <a:lnTo>
                    <a:pt x="268" y="3800"/>
                  </a:lnTo>
                  <a:lnTo>
                    <a:pt x="146" y="3994"/>
                  </a:lnTo>
                  <a:lnTo>
                    <a:pt x="97" y="4116"/>
                  </a:lnTo>
                  <a:lnTo>
                    <a:pt x="49" y="4262"/>
                  </a:lnTo>
                  <a:lnTo>
                    <a:pt x="24" y="4408"/>
                  </a:lnTo>
                  <a:lnTo>
                    <a:pt x="0" y="4579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Shape 120"/>
            <p:cNvSpPr/>
            <p:nvPr/>
          </p:nvSpPr>
          <p:spPr>
            <a:xfrm>
              <a:off x="1498700" y="5001950"/>
              <a:ext cx="16450" cy="114475"/>
            </a:xfrm>
            <a:custGeom>
              <a:avLst/>
              <a:gdLst/>
              <a:ahLst/>
              <a:cxnLst/>
              <a:rect l="0" t="0" r="0" b="0"/>
              <a:pathLst>
                <a:path w="658" h="4579" fill="none" extrusionOk="0">
                  <a:moveTo>
                    <a:pt x="658" y="0"/>
                  </a:moveTo>
                  <a:lnTo>
                    <a:pt x="658" y="0"/>
                  </a:lnTo>
                  <a:lnTo>
                    <a:pt x="658" y="171"/>
                  </a:lnTo>
                  <a:lnTo>
                    <a:pt x="585" y="317"/>
                  </a:lnTo>
                  <a:lnTo>
                    <a:pt x="512" y="439"/>
                  </a:lnTo>
                  <a:lnTo>
                    <a:pt x="390" y="585"/>
                  </a:lnTo>
                  <a:lnTo>
                    <a:pt x="390" y="585"/>
                  </a:lnTo>
                  <a:lnTo>
                    <a:pt x="268" y="731"/>
                  </a:lnTo>
                  <a:lnTo>
                    <a:pt x="122" y="950"/>
                  </a:lnTo>
                  <a:lnTo>
                    <a:pt x="73" y="1072"/>
                  </a:lnTo>
                  <a:lnTo>
                    <a:pt x="25" y="1194"/>
                  </a:lnTo>
                  <a:lnTo>
                    <a:pt x="0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0" y="1705"/>
                  </a:lnTo>
                  <a:lnTo>
                    <a:pt x="25" y="1851"/>
                  </a:lnTo>
                  <a:lnTo>
                    <a:pt x="73" y="1997"/>
                  </a:lnTo>
                  <a:lnTo>
                    <a:pt x="122" y="2095"/>
                  </a:lnTo>
                  <a:lnTo>
                    <a:pt x="268" y="2314"/>
                  </a:lnTo>
                  <a:lnTo>
                    <a:pt x="390" y="2484"/>
                  </a:lnTo>
                  <a:lnTo>
                    <a:pt x="390" y="2484"/>
                  </a:lnTo>
                  <a:lnTo>
                    <a:pt x="512" y="2606"/>
                  </a:lnTo>
                  <a:lnTo>
                    <a:pt x="585" y="2728"/>
                  </a:lnTo>
                  <a:lnTo>
                    <a:pt x="658" y="2874"/>
                  </a:lnTo>
                  <a:lnTo>
                    <a:pt x="658" y="3045"/>
                  </a:lnTo>
                  <a:lnTo>
                    <a:pt x="658" y="3045"/>
                  </a:lnTo>
                  <a:lnTo>
                    <a:pt x="658" y="3239"/>
                  </a:lnTo>
                  <a:lnTo>
                    <a:pt x="585" y="3385"/>
                  </a:lnTo>
                  <a:lnTo>
                    <a:pt x="512" y="3507"/>
                  </a:lnTo>
                  <a:lnTo>
                    <a:pt x="390" y="3629"/>
                  </a:lnTo>
                  <a:lnTo>
                    <a:pt x="390" y="3629"/>
                  </a:lnTo>
                  <a:lnTo>
                    <a:pt x="268" y="3800"/>
                  </a:lnTo>
                  <a:lnTo>
                    <a:pt x="122" y="3994"/>
                  </a:lnTo>
                  <a:lnTo>
                    <a:pt x="73" y="4116"/>
                  </a:lnTo>
                  <a:lnTo>
                    <a:pt x="25" y="4262"/>
                  </a:lnTo>
                  <a:lnTo>
                    <a:pt x="0" y="4408"/>
                  </a:lnTo>
                  <a:lnTo>
                    <a:pt x="0" y="4579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3371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 txBox="1">
            <a:spLocks noGrp="1"/>
          </p:cNvSpPr>
          <p:nvPr>
            <p:ph type="title"/>
          </p:nvPr>
        </p:nvSpPr>
        <p:spPr>
          <a:xfrm>
            <a:off x="457199" y="1146025"/>
            <a:ext cx="4324663" cy="8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</a:pPr>
            <a:r>
              <a:rPr lang="en-US" dirty="0" smtClean="0"/>
              <a:t>Recommendation #1:</a:t>
            </a:r>
            <a:br>
              <a:rPr lang="en-US" dirty="0" smtClean="0"/>
            </a:br>
            <a:r>
              <a:rPr lang="en-US" dirty="0" smtClean="0"/>
              <a:t>	The Common Sense Approach</a:t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endParaRPr dirty="0"/>
          </a:p>
        </p:txBody>
      </p:sp>
      <p:sp>
        <p:nvSpPr>
          <p:cNvPr id="213" name="Shape 213"/>
          <p:cNvSpPr txBox="1">
            <a:spLocks noGrp="1"/>
          </p:cNvSpPr>
          <p:nvPr>
            <p:ph type="sldNum" idx="12"/>
          </p:nvPr>
        </p:nvSpPr>
        <p:spPr>
          <a:xfrm>
            <a:off x="457200" y="4189182"/>
            <a:ext cx="548700" cy="54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grpSp>
        <p:nvGrpSpPr>
          <p:cNvPr id="215" name="Shape 215"/>
          <p:cNvGrpSpPr/>
          <p:nvPr/>
        </p:nvGrpSpPr>
        <p:grpSpPr>
          <a:xfrm>
            <a:off x="545201" y="615034"/>
            <a:ext cx="330347" cy="274979"/>
            <a:chOff x="1247825" y="322750"/>
            <a:chExt cx="443300" cy="369000"/>
          </a:xfrm>
        </p:grpSpPr>
        <p:sp>
          <p:nvSpPr>
            <p:cNvPr id="216" name="Shape 216"/>
            <p:cNvSpPr/>
            <p:nvPr/>
          </p:nvSpPr>
          <p:spPr>
            <a:xfrm>
              <a:off x="1247825" y="322750"/>
              <a:ext cx="443300" cy="369000"/>
            </a:xfrm>
            <a:custGeom>
              <a:avLst/>
              <a:gdLst/>
              <a:ahLst/>
              <a:cxnLst/>
              <a:rect l="0" t="0" r="0" b="0"/>
              <a:pathLst>
                <a:path w="17732" h="14760" fill="none" extrusionOk="0">
                  <a:moveTo>
                    <a:pt x="16952" y="2558"/>
                  </a:moveTo>
                  <a:lnTo>
                    <a:pt x="13664" y="2558"/>
                  </a:lnTo>
                  <a:lnTo>
                    <a:pt x="13226" y="755"/>
                  </a:lnTo>
                  <a:lnTo>
                    <a:pt x="13226" y="755"/>
                  </a:lnTo>
                  <a:lnTo>
                    <a:pt x="13177" y="609"/>
                  </a:lnTo>
                  <a:lnTo>
                    <a:pt x="13104" y="463"/>
                  </a:lnTo>
                  <a:lnTo>
                    <a:pt x="13006" y="317"/>
                  </a:lnTo>
                  <a:lnTo>
                    <a:pt x="12885" y="220"/>
                  </a:lnTo>
                  <a:lnTo>
                    <a:pt x="12739" y="122"/>
                  </a:lnTo>
                  <a:lnTo>
                    <a:pt x="12592" y="49"/>
                  </a:lnTo>
                  <a:lnTo>
                    <a:pt x="12446" y="0"/>
                  </a:lnTo>
                  <a:lnTo>
                    <a:pt x="12276" y="0"/>
                  </a:lnTo>
                  <a:lnTo>
                    <a:pt x="5456" y="0"/>
                  </a:lnTo>
                  <a:lnTo>
                    <a:pt x="5456" y="0"/>
                  </a:lnTo>
                  <a:lnTo>
                    <a:pt x="5286" y="0"/>
                  </a:lnTo>
                  <a:lnTo>
                    <a:pt x="5140" y="49"/>
                  </a:lnTo>
                  <a:lnTo>
                    <a:pt x="4994" y="122"/>
                  </a:lnTo>
                  <a:lnTo>
                    <a:pt x="4848" y="220"/>
                  </a:lnTo>
                  <a:lnTo>
                    <a:pt x="4726" y="317"/>
                  </a:lnTo>
                  <a:lnTo>
                    <a:pt x="4628" y="463"/>
                  </a:lnTo>
                  <a:lnTo>
                    <a:pt x="4555" y="609"/>
                  </a:lnTo>
                  <a:lnTo>
                    <a:pt x="4507" y="755"/>
                  </a:lnTo>
                  <a:lnTo>
                    <a:pt x="4068" y="2558"/>
                  </a:lnTo>
                  <a:lnTo>
                    <a:pt x="3240" y="2558"/>
                  </a:lnTo>
                  <a:lnTo>
                    <a:pt x="3240" y="2558"/>
                  </a:lnTo>
                  <a:lnTo>
                    <a:pt x="3240" y="2558"/>
                  </a:lnTo>
                  <a:lnTo>
                    <a:pt x="3240" y="2460"/>
                  </a:lnTo>
                  <a:lnTo>
                    <a:pt x="3216" y="2363"/>
                  </a:lnTo>
                  <a:lnTo>
                    <a:pt x="3167" y="2290"/>
                  </a:lnTo>
                  <a:lnTo>
                    <a:pt x="3094" y="2217"/>
                  </a:lnTo>
                  <a:lnTo>
                    <a:pt x="3045" y="2144"/>
                  </a:lnTo>
                  <a:lnTo>
                    <a:pt x="2948" y="2119"/>
                  </a:lnTo>
                  <a:lnTo>
                    <a:pt x="2850" y="2071"/>
                  </a:lnTo>
                  <a:lnTo>
                    <a:pt x="2753" y="2071"/>
                  </a:lnTo>
                  <a:lnTo>
                    <a:pt x="2047" y="2071"/>
                  </a:lnTo>
                  <a:lnTo>
                    <a:pt x="2047" y="2071"/>
                  </a:lnTo>
                  <a:lnTo>
                    <a:pt x="1949" y="2071"/>
                  </a:lnTo>
                  <a:lnTo>
                    <a:pt x="1852" y="2119"/>
                  </a:lnTo>
                  <a:lnTo>
                    <a:pt x="1779" y="2144"/>
                  </a:lnTo>
                  <a:lnTo>
                    <a:pt x="1706" y="2217"/>
                  </a:lnTo>
                  <a:lnTo>
                    <a:pt x="1633" y="2290"/>
                  </a:lnTo>
                  <a:lnTo>
                    <a:pt x="1608" y="2363"/>
                  </a:lnTo>
                  <a:lnTo>
                    <a:pt x="1560" y="2460"/>
                  </a:lnTo>
                  <a:lnTo>
                    <a:pt x="1560" y="2558"/>
                  </a:lnTo>
                  <a:lnTo>
                    <a:pt x="1560" y="2558"/>
                  </a:lnTo>
                  <a:lnTo>
                    <a:pt x="780" y="2558"/>
                  </a:lnTo>
                  <a:lnTo>
                    <a:pt x="780" y="2558"/>
                  </a:lnTo>
                  <a:lnTo>
                    <a:pt x="634" y="2582"/>
                  </a:lnTo>
                  <a:lnTo>
                    <a:pt x="488" y="2631"/>
                  </a:lnTo>
                  <a:lnTo>
                    <a:pt x="342" y="2679"/>
                  </a:lnTo>
                  <a:lnTo>
                    <a:pt x="220" y="2777"/>
                  </a:lnTo>
                  <a:lnTo>
                    <a:pt x="123" y="2899"/>
                  </a:lnTo>
                  <a:lnTo>
                    <a:pt x="74" y="3045"/>
                  </a:lnTo>
                  <a:lnTo>
                    <a:pt x="25" y="3191"/>
                  </a:lnTo>
                  <a:lnTo>
                    <a:pt x="1" y="3337"/>
                  </a:lnTo>
                  <a:lnTo>
                    <a:pt x="1" y="13980"/>
                  </a:lnTo>
                  <a:lnTo>
                    <a:pt x="1" y="13980"/>
                  </a:lnTo>
                  <a:lnTo>
                    <a:pt x="25" y="14151"/>
                  </a:lnTo>
                  <a:lnTo>
                    <a:pt x="74" y="14297"/>
                  </a:lnTo>
                  <a:lnTo>
                    <a:pt x="123" y="14418"/>
                  </a:lnTo>
                  <a:lnTo>
                    <a:pt x="220" y="14540"/>
                  </a:lnTo>
                  <a:lnTo>
                    <a:pt x="342" y="14638"/>
                  </a:lnTo>
                  <a:lnTo>
                    <a:pt x="488" y="14711"/>
                  </a:lnTo>
                  <a:lnTo>
                    <a:pt x="634" y="14759"/>
                  </a:lnTo>
                  <a:lnTo>
                    <a:pt x="780" y="14759"/>
                  </a:lnTo>
                  <a:lnTo>
                    <a:pt x="16952" y="14759"/>
                  </a:lnTo>
                  <a:lnTo>
                    <a:pt x="16952" y="14759"/>
                  </a:lnTo>
                  <a:lnTo>
                    <a:pt x="17098" y="14759"/>
                  </a:lnTo>
                  <a:lnTo>
                    <a:pt x="17244" y="14711"/>
                  </a:lnTo>
                  <a:lnTo>
                    <a:pt x="17390" y="14638"/>
                  </a:lnTo>
                  <a:lnTo>
                    <a:pt x="17512" y="14540"/>
                  </a:lnTo>
                  <a:lnTo>
                    <a:pt x="17610" y="14418"/>
                  </a:lnTo>
                  <a:lnTo>
                    <a:pt x="17658" y="14297"/>
                  </a:lnTo>
                  <a:lnTo>
                    <a:pt x="17707" y="14151"/>
                  </a:lnTo>
                  <a:lnTo>
                    <a:pt x="17731" y="13980"/>
                  </a:lnTo>
                  <a:lnTo>
                    <a:pt x="17731" y="3337"/>
                  </a:lnTo>
                  <a:lnTo>
                    <a:pt x="17731" y="3337"/>
                  </a:lnTo>
                  <a:lnTo>
                    <a:pt x="17707" y="3191"/>
                  </a:lnTo>
                  <a:lnTo>
                    <a:pt x="17658" y="3045"/>
                  </a:lnTo>
                  <a:lnTo>
                    <a:pt x="17610" y="2899"/>
                  </a:lnTo>
                  <a:lnTo>
                    <a:pt x="17512" y="2777"/>
                  </a:lnTo>
                  <a:lnTo>
                    <a:pt x="17390" y="2679"/>
                  </a:lnTo>
                  <a:lnTo>
                    <a:pt x="17244" y="2631"/>
                  </a:lnTo>
                  <a:lnTo>
                    <a:pt x="17098" y="2582"/>
                  </a:lnTo>
                  <a:lnTo>
                    <a:pt x="16952" y="2558"/>
                  </a:lnTo>
                  <a:lnTo>
                    <a:pt x="16952" y="2558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Shape 217"/>
            <p:cNvSpPr/>
            <p:nvPr/>
          </p:nvSpPr>
          <p:spPr>
            <a:xfrm>
              <a:off x="1398225" y="386675"/>
              <a:ext cx="142500" cy="25"/>
            </a:xfrm>
            <a:custGeom>
              <a:avLst/>
              <a:gdLst/>
              <a:ahLst/>
              <a:cxnLst/>
              <a:rect l="0" t="0" r="0" b="0"/>
              <a:pathLst>
                <a:path w="5700" h="1" fill="none" extrusionOk="0">
                  <a:moveTo>
                    <a:pt x="5700" y="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Shape 218"/>
            <p:cNvSpPr/>
            <p:nvPr/>
          </p:nvSpPr>
          <p:spPr>
            <a:xfrm>
              <a:off x="1370225" y="450000"/>
              <a:ext cx="198500" cy="197900"/>
            </a:xfrm>
            <a:custGeom>
              <a:avLst/>
              <a:gdLst/>
              <a:ahLst/>
              <a:cxnLst/>
              <a:rect l="0" t="0" r="0" b="0"/>
              <a:pathLst>
                <a:path w="7940" h="7916" fill="none" extrusionOk="0">
                  <a:moveTo>
                    <a:pt x="3970" y="7916"/>
                  </a:moveTo>
                  <a:lnTo>
                    <a:pt x="3970" y="7916"/>
                  </a:lnTo>
                  <a:lnTo>
                    <a:pt x="3556" y="7892"/>
                  </a:lnTo>
                  <a:lnTo>
                    <a:pt x="3166" y="7843"/>
                  </a:lnTo>
                  <a:lnTo>
                    <a:pt x="2801" y="7745"/>
                  </a:lnTo>
                  <a:lnTo>
                    <a:pt x="2436" y="7624"/>
                  </a:lnTo>
                  <a:lnTo>
                    <a:pt x="2070" y="7453"/>
                  </a:lnTo>
                  <a:lnTo>
                    <a:pt x="1754" y="7258"/>
                  </a:lnTo>
                  <a:lnTo>
                    <a:pt x="1462" y="7015"/>
                  </a:lnTo>
                  <a:lnTo>
                    <a:pt x="1169" y="6771"/>
                  </a:lnTo>
                  <a:lnTo>
                    <a:pt x="901" y="6479"/>
                  </a:lnTo>
                  <a:lnTo>
                    <a:pt x="682" y="6187"/>
                  </a:lnTo>
                  <a:lnTo>
                    <a:pt x="487" y="5846"/>
                  </a:lnTo>
                  <a:lnTo>
                    <a:pt x="317" y="5505"/>
                  </a:lnTo>
                  <a:lnTo>
                    <a:pt x="195" y="5139"/>
                  </a:lnTo>
                  <a:lnTo>
                    <a:pt x="98" y="4750"/>
                  </a:lnTo>
                  <a:lnTo>
                    <a:pt x="25" y="4360"/>
                  </a:lnTo>
                  <a:lnTo>
                    <a:pt x="0" y="3970"/>
                  </a:lnTo>
                  <a:lnTo>
                    <a:pt x="0" y="3970"/>
                  </a:lnTo>
                  <a:lnTo>
                    <a:pt x="25" y="3556"/>
                  </a:lnTo>
                  <a:lnTo>
                    <a:pt x="98" y="3167"/>
                  </a:lnTo>
                  <a:lnTo>
                    <a:pt x="195" y="2777"/>
                  </a:lnTo>
                  <a:lnTo>
                    <a:pt x="317" y="2412"/>
                  </a:lnTo>
                  <a:lnTo>
                    <a:pt x="487" y="2071"/>
                  </a:lnTo>
                  <a:lnTo>
                    <a:pt x="682" y="1754"/>
                  </a:lnTo>
                  <a:lnTo>
                    <a:pt x="901" y="1437"/>
                  </a:lnTo>
                  <a:lnTo>
                    <a:pt x="1169" y="1170"/>
                  </a:lnTo>
                  <a:lnTo>
                    <a:pt x="1462" y="902"/>
                  </a:lnTo>
                  <a:lnTo>
                    <a:pt x="1754" y="682"/>
                  </a:lnTo>
                  <a:lnTo>
                    <a:pt x="2070" y="488"/>
                  </a:lnTo>
                  <a:lnTo>
                    <a:pt x="2436" y="317"/>
                  </a:lnTo>
                  <a:lnTo>
                    <a:pt x="2801" y="171"/>
                  </a:lnTo>
                  <a:lnTo>
                    <a:pt x="3166" y="74"/>
                  </a:lnTo>
                  <a:lnTo>
                    <a:pt x="3556" y="25"/>
                  </a:lnTo>
                  <a:lnTo>
                    <a:pt x="3970" y="1"/>
                  </a:lnTo>
                  <a:lnTo>
                    <a:pt x="3970" y="1"/>
                  </a:lnTo>
                  <a:lnTo>
                    <a:pt x="4384" y="25"/>
                  </a:lnTo>
                  <a:lnTo>
                    <a:pt x="4774" y="74"/>
                  </a:lnTo>
                  <a:lnTo>
                    <a:pt x="5139" y="171"/>
                  </a:lnTo>
                  <a:lnTo>
                    <a:pt x="5505" y="317"/>
                  </a:lnTo>
                  <a:lnTo>
                    <a:pt x="5870" y="488"/>
                  </a:lnTo>
                  <a:lnTo>
                    <a:pt x="6186" y="682"/>
                  </a:lnTo>
                  <a:lnTo>
                    <a:pt x="6479" y="902"/>
                  </a:lnTo>
                  <a:lnTo>
                    <a:pt x="6771" y="1170"/>
                  </a:lnTo>
                  <a:lnTo>
                    <a:pt x="7039" y="1437"/>
                  </a:lnTo>
                  <a:lnTo>
                    <a:pt x="7258" y="1754"/>
                  </a:lnTo>
                  <a:lnTo>
                    <a:pt x="7453" y="2071"/>
                  </a:lnTo>
                  <a:lnTo>
                    <a:pt x="7623" y="2412"/>
                  </a:lnTo>
                  <a:lnTo>
                    <a:pt x="7745" y="2777"/>
                  </a:lnTo>
                  <a:lnTo>
                    <a:pt x="7843" y="3167"/>
                  </a:lnTo>
                  <a:lnTo>
                    <a:pt x="7916" y="3556"/>
                  </a:lnTo>
                  <a:lnTo>
                    <a:pt x="7940" y="3970"/>
                  </a:lnTo>
                  <a:lnTo>
                    <a:pt x="7940" y="3970"/>
                  </a:lnTo>
                  <a:lnTo>
                    <a:pt x="7916" y="4360"/>
                  </a:lnTo>
                  <a:lnTo>
                    <a:pt x="7843" y="4750"/>
                  </a:lnTo>
                  <a:lnTo>
                    <a:pt x="7745" y="5139"/>
                  </a:lnTo>
                  <a:lnTo>
                    <a:pt x="7623" y="5505"/>
                  </a:lnTo>
                  <a:lnTo>
                    <a:pt x="7453" y="5846"/>
                  </a:lnTo>
                  <a:lnTo>
                    <a:pt x="7258" y="6187"/>
                  </a:lnTo>
                  <a:lnTo>
                    <a:pt x="7039" y="6479"/>
                  </a:lnTo>
                  <a:lnTo>
                    <a:pt x="6771" y="6771"/>
                  </a:lnTo>
                  <a:lnTo>
                    <a:pt x="6479" y="7015"/>
                  </a:lnTo>
                  <a:lnTo>
                    <a:pt x="6186" y="7258"/>
                  </a:lnTo>
                  <a:lnTo>
                    <a:pt x="5870" y="7453"/>
                  </a:lnTo>
                  <a:lnTo>
                    <a:pt x="5505" y="7624"/>
                  </a:lnTo>
                  <a:lnTo>
                    <a:pt x="5139" y="7745"/>
                  </a:lnTo>
                  <a:lnTo>
                    <a:pt x="4774" y="7843"/>
                  </a:lnTo>
                  <a:lnTo>
                    <a:pt x="4384" y="7892"/>
                  </a:lnTo>
                  <a:lnTo>
                    <a:pt x="3970" y="7916"/>
                  </a:lnTo>
                  <a:lnTo>
                    <a:pt x="3970" y="7916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Shape 219"/>
            <p:cNvSpPr/>
            <p:nvPr/>
          </p:nvSpPr>
          <p:spPr>
            <a:xfrm>
              <a:off x="1403100" y="482875"/>
              <a:ext cx="132750" cy="132150"/>
            </a:xfrm>
            <a:custGeom>
              <a:avLst/>
              <a:gdLst/>
              <a:ahLst/>
              <a:cxnLst/>
              <a:rect l="0" t="0" r="0" b="0"/>
              <a:pathLst>
                <a:path w="5310" h="5286" fill="none" extrusionOk="0">
                  <a:moveTo>
                    <a:pt x="2655" y="5286"/>
                  </a:moveTo>
                  <a:lnTo>
                    <a:pt x="2655" y="5286"/>
                  </a:lnTo>
                  <a:lnTo>
                    <a:pt x="2387" y="5286"/>
                  </a:lnTo>
                  <a:lnTo>
                    <a:pt x="2119" y="5237"/>
                  </a:lnTo>
                  <a:lnTo>
                    <a:pt x="1876" y="5164"/>
                  </a:lnTo>
                  <a:lnTo>
                    <a:pt x="1632" y="5091"/>
                  </a:lnTo>
                  <a:lnTo>
                    <a:pt x="1389" y="4969"/>
                  </a:lnTo>
                  <a:lnTo>
                    <a:pt x="1169" y="4847"/>
                  </a:lnTo>
                  <a:lnTo>
                    <a:pt x="975" y="4677"/>
                  </a:lnTo>
                  <a:lnTo>
                    <a:pt x="780" y="4506"/>
                  </a:lnTo>
                  <a:lnTo>
                    <a:pt x="609" y="4336"/>
                  </a:lnTo>
                  <a:lnTo>
                    <a:pt x="463" y="4117"/>
                  </a:lnTo>
                  <a:lnTo>
                    <a:pt x="317" y="3897"/>
                  </a:lnTo>
                  <a:lnTo>
                    <a:pt x="220" y="3678"/>
                  </a:lnTo>
                  <a:lnTo>
                    <a:pt x="122" y="3435"/>
                  </a:lnTo>
                  <a:lnTo>
                    <a:pt x="74" y="3191"/>
                  </a:lnTo>
                  <a:lnTo>
                    <a:pt x="25" y="2923"/>
                  </a:lnTo>
                  <a:lnTo>
                    <a:pt x="0" y="2655"/>
                  </a:lnTo>
                  <a:lnTo>
                    <a:pt x="0" y="2655"/>
                  </a:lnTo>
                  <a:lnTo>
                    <a:pt x="25" y="2387"/>
                  </a:lnTo>
                  <a:lnTo>
                    <a:pt x="74" y="2120"/>
                  </a:lnTo>
                  <a:lnTo>
                    <a:pt x="122" y="1852"/>
                  </a:lnTo>
                  <a:lnTo>
                    <a:pt x="220" y="1608"/>
                  </a:lnTo>
                  <a:lnTo>
                    <a:pt x="317" y="1389"/>
                  </a:lnTo>
                  <a:lnTo>
                    <a:pt x="463" y="1170"/>
                  </a:lnTo>
                  <a:lnTo>
                    <a:pt x="609" y="975"/>
                  </a:lnTo>
                  <a:lnTo>
                    <a:pt x="780" y="780"/>
                  </a:lnTo>
                  <a:lnTo>
                    <a:pt x="975" y="610"/>
                  </a:lnTo>
                  <a:lnTo>
                    <a:pt x="1169" y="463"/>
                  </a:lnTo>
                  <a:lnTo>
                    <a:pt x="1389" y="317"/>
                  </a:lnTo>
                  <a:lnTo>
                    <a:pt x="1632" y="220"/>
                  </a:lnTo>
                  <a:lnTo>
                    <a:pt x="1876" y="122"/>
                  </a:lnTo>
                  <a:lnTo>
                    <a:pt x="2119" y="49"/>
                  </a:lnTo>
                  <a:lnTo>
                    <a:pt x="2387" y="25"/>
                  </a:lnTo>
                  <a:lnTo>
                    <a:pt x="2655" y="1"/>
                  </a:lnTo>
                  <a:lnTo>
                    <a:pt x="2655" y="1"/>
                  </a:lnTo>
                  <a:lnTo>
                    <a:pt x="2923" y="25"/>
                  </a:lnTo>
                  <a:lnTo>
                    <a:pt x="3191" y="49"/>
                  </a:lnTo>
                  <a:lnTo>
                    <a:pt x="3435" y="122"/>
                  </a:lnTo>
                  <a:lnTo>
                    <a:pt x="3678" y="220"/>
                  </a:lnTo>
                  <a:lnTo>
                    <a:pt x="3922" y="317"/>
                  </a:lnTo>
                  <a:lnTo>
                    <a:pt x="4141" y="463"/>
                  </a:lnTo>
                  <a:lnTo>
                    <a:pt x="4336" y="610"/>
                  </a:lnTo>
                  <a:lnTo>
                    <a:pt x="4530" y="780"/>
                  </a:lnTo>
                  <a:lnTo>
                    <a:pt x="4701" y="975"/>
                  </a:lnTo>
                  <a:lnTo>
                    <a:pt x="4847" y="1170"/>
                  </a:lnTo>
                  <a:lnTo>
                    <a:pt x="4993" y="1389"/>
                  </a:lnTo>
                  <a:lnTo>
                    <a:pt x="5091" y="1608"/>
                  </a:lnTo>
                  <a:lnTo>
                    <a:pt x="5188" y="1852"/>
                  </a:lnTo>
                  <a:lnTo>
                    <a:pt x="5237" y="2120"/>
                  </a:lnTo>
                  <a:lnTo>
                    <a:pt x="5285" y="2387"/>
                  </a:lnTo>
                  <a:lnTo>
                    <a:pt x="5310" y="2655"/>
                  </a:lnTo>
                  <a:lnTo>
                    <a:pt x="5310" y="2655"/>
                  </a:lnTo>
                  <a:lnTo>
                    <a:pt x="5285" y="2923"/>
                  </a:lnTo>
                  <a:lnTo>
                    <a:pt x="5237" y="3191"/>
                  </a:lnTo>
                  <a:lnTo>
                    <a:pt x="5188" y="3435"/>
                  </a:lnTo>
                  <a:lnTo>
                    <a:pt x="5091" y="3678"/>
                  </a:lnTo>
                  <a:lnTo>
                    <a:pt x="4993" y="3897"/>
                  </a:lnTo>
                  <a:lnTo>
                    <a:pt x="4847" y="4117"/>
                  </a:lnTo>
                  <a:lnTo>
                    <a:pt x="4701" y="4336"/>
                  </a:lnTo>
                  <a:lnTo>
                    <a:pt x="4530" y="4506"/>
                  </a:lnTo>
                  <a:lnTo>
                    <a:pt x="4336" y="4677"/>
                  </a:lnTo>
                  <a:lnTo>
                    <a:pt x="4141" y="4847"/>
                  </a:lnTo>
                  <a:lnTo>
                    <a:pt x="3922" y="4969"/>
                  </a:lnTo>
                  <a:lnTo>
                    <a:pt x="3678" y="5091"/>
                  </a:lnTo>
                  <a:lnTo>
                    <a:pt x="3435" y="5164"/>
                  </a:lnTo>
                  <a:lnTo>
                    <a:pt x="3191" y="5237"/>
                  </a:lnTo>
                  <a:lnTo>
                    <a:pt x="2923" y="5286"/>
                  </a:lnTo>
                  <a:lnTo>
                    <a:pt x="2655" y="5286"/>
                  </a:lnTo>
                  <a:lnTo>
                    <a:pt x="2655" y="5286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Shape 220"/>
            <p:cNvSpPr/>
            <p:nvPr/>
          </p:nvSpPr>
          <p:spPr>
            <a:xfrm>
              <a:off x="1588800" y="435400"/>
              <a:ext cx="66400" cy="43850"/>
            </a:xfrm>
            <a:custGeom>
              <a:avLst/>
              <a:gdLst/>
              <a:ahLst/>
              <a:cxnLst/>
              <a:rect l="0" t="0" r="0" b="0"/>
              <a:pathLst>
                <a:path w="2656" h="1754" fill="none" extrusionOk="0">
                  <a:moveTo>
                    <a:pt x="2655" y="1266"/>
                  </a:moveTo>
                  <a:lnTo>
                    <a:pt x="2655" y="1266"/>
                  </a:lnTo>
                  <a:lnTo>
                    <a:pt x="2655" y="1364"/>
                  </a:lnTo>
                  <a:lnTo>
                    <a:pt x="2631" y="1461"/>
                  </a:lnTo>
                  <a:lnTo>
                    <a:pt x="2582" y="1534"/>
                  </a:lnTo>
                  <a:lnTo>
                    <a:pt x="2509" y="1607"/>
                  </a:lnTo>
                  <a:lnTo>
                    <a:pt x="2461" y="1680"/>
                  </a:lnTo>
                  <a:lnTo>
                    <a:pt x="2363" y="1705"/>
                  </a:lnTo>
                  <a:lnTo>
                    <a:pt x="2266" y="1754"/>
                  </a:lnTo>
                  <a:lnTo>
                    <a:pt x="2168" y="1754"/>
                  </a:lnTo>
                  <a:lnTo>
                    <a:pt x="488" y="1754"/>
                  </a:lnTo>
                  <a:lnTo>
                    <a:pt x="488" y="1754"/>
                  </a:lnTo>
                  <a:lnTo>
                    <a:pt x="390" y="1754"/>
                  </a:lnTo>
                  <a:lnTo>
                    <a:pt x="293" y="1705"/>
                  </a:lnTo>
                  <a:lnTo>
                    <a:pt x="220" y="1680"/>
                  </a:lnTo>
                  <a:lnTo>
                    <a:pt x="147" y="1607"/>
                  </a:lnTo>
                  <a:lnTo>
                    <a:pt x="74" y="1534"/>
                  </a:lnTo>
                  <a:lnTo>
                    <a:pt x="49" y="1461"/>
                  </a:lnTo>
                  <a:lnTo>
                    <a:pt x="1" y="1364"/>
                  </a:lnTo>
                  <a:lnTo>
                    <a:pt x="1" y="1266"/>
                  </a:lnTo>
                  <a:lnTo>
                    <a:pt x="1" y="487"/>
                  </a:lnTo>
                  <a:lnTo>
                    <a:pt x="1" y="487"/>
                  </a:lnTo>
                  <a:lnTo>
                    <a:pt x="1" y="390"/>
                  </a:lnTo>
                  <a:lnTo>
                    <a:pt x="49" y="292"/>
                  </a:lnTo>
                  <a:lnTo>
                    <a:pt x="74" y="219"/>
                  </a:lnTo>
                  <a:lnTo>
                    <a:pt x="147" y="146"/>
                  </a:lnTo>
                  <a:lnTo>
                    <a:pt x="220" y="73"/>
                  </a:lnTo>
                  <a:lnTo>
                    <a:pt x="293" y="49"/>
                  </a:lnTo>
                  <a:lnTo>
                    <a:pt x="390" y="0"/>
                  </a:lnTo>
                  <a:lnTo>
                    <a:pt x="488" y="0"/>
                  </a:lnTo>
                  <a:lnTo>
                    <a:pt x="2168" y="0"/>
                  </a:lnTo>
                  <a:lnTo>
                    <a:pt x="2168" y="0"/>
                  </a:lnTo>
                  <a:lnTo>
                    <a:pt x="2266" y="0"/>
                  </a:lnTo>
                  <a:lnTo>
                    <a:pt x="2363" y="49"/>
                  </a:lnTo>
                  <a:lnTo>
                    <a:pt x="2461" y="73"/>
                  </a:lnTo>
                  <a:lnTo>
                    <a:pt x="2509" y="146"/>
                  </a:lnTo>
                  <a:lnTo>
                    <a:pt x="2582" y="219"/>
                  </a:lnTo>
                  <a:lnTo>
                    <a:pt x="2631" y="292"/>
                  </a:lnTo>
                  <a:lnTo>
                    <a:pt x="2655" y="390"/>
                  </a:lnTo>
                  <a:lnTo>
                    <a:pt x="2655" y="487"/>
                  </a:lnTo>
                  <a:lnTo>
                    <a:pt x="2655" y="1266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7366" y="524432"/>
            <a:ext cx="3886200" cy="3937000"/>
          </a:xfrm>
          <a:prstGeom prst="rect">
            <a:avLst/>
          </a:prstGeom>
        </p:spPr>
      </p:pic>
      <p:sp>
        <p:nvSpPr>
          <p:cNvPr id="12" name="Shape 132"/>
          <p:cNvSpPr txBox="1">
            <a:spLocks noGrp="1"/>
          </p:cNvSpPr>
          <p:nvPr>
            <p:ph type="body" idx="1"/>
          </p:nvPr>
        </p:nvSpPr>
        <p:spPr>
          <a:xfrm>
            <a:off x="530211" y="2218337"/>
            <a:ext cx="4251651" cy="20988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1800" dirty="0" smtClean="0">
                <a:latin typeface="Garamond" charset="0"/>
                <a:ea typeface="Garamond" charset="0"/>
                <a:cs typeface="Garamond" charset="0"/>
              </a:rPr>
              <a:t>Spring – Weekdays</a:t>
            </a:r>
            <a:r>
              <a:rPr lang="en-US" sz="1800" dirty="0">
                <a:latin typeface="Garamond" charset="0"/>
                <a:ea typeface="Garamond" charset="0"/>
                <a:cs typeface="Garamond" charset="0"/>
              </a:rPr>
              <a:t> –</a:t>
            </a:r>
            <a:r>
              <a:rPr lang="en-US" sz="1800" dirty="0" smtClean="0">
                <a:latin typeface="Garamond" charset="0"/>
                <a:ea typeface="Garamond" charset="0"/>
                <a:cs typeface="Garamond" charset="0"/>
              </a:rPr>
              <a:t> 4 ~ 8 PM </a:t>
            </a:r>
            <a:endParaRPr lang="en-US" sz="1800" dirty="0">
              <a:latin typeface="Garamond" charset="0"/>
              <a:ea typeface="Garamond" charset="0"/>
              <a:cs typeface="Garamond" charset="0"/>
            </a:endParaRPr>
          </a:p>
          <a:p>
            <a: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Char char="▫"/>
            </a:pPr>
            <a:endParaRPr lang="en-US" sz="1800" dirty="0">
              <a:latin typeface="Garamond" charset="0"/>
              <a:ea typeface="Garamond" charset="0"/>
              <a:cs typeface="Garamond" charset="0"/>
            </a:endParaRPr>
          </a:p>
          <a:p>
            <a: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Char char="▫"/>
            </a:pPr>
            <a:r>
              <a:rPr lang="en-US" sz="1600" dirty="0" smtClean="0">
                <a:latin typeface="Garamond" charset="0"/>
                <a:ea typeface="Garamond" charset="0"/>
                <a:cs typeface="Garamond" charset="0"/>
              </a:rPr>
              <a:t>Penn Station</a:t>
            </a:r>
          </a:p>
          <a:p>
            <a: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Char char="▫"/>
            </a:pPr>
            <a:r>
              <a:rPr lang="en-US" sz="1600" dirty="0" smtClean="0">
                <a:latin typeface="Garamond" charset="0"/>
                <a:ea typeface="Garamond" charset="0"/>
                <a:cs typeface="Garamond" charset="0"/>
              </a:rPr>
              <a:t>Grand Central</a:t>
            </a:r>
          </a:p>
          <a:p>
            <a: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Char char="▫"/>
            </a:pPr>
            <a:r>
              <a:rPr lang="en-US" sz="1600" dirty="0" smtClean="0">
                <a:latin typeface="Garamond" charset="0"/>
                <a:ea typeface="Garamond" charset="0"/>
                <a:cs typeface="Garamond" charset="0"/>
              </a:rPr>
              <a:t>Time Square</a:t>
            </a:r>
          </a:p>
          <a:p>
            <a: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Char char="▫"/>
            </a:pPr>
            <a:r>
              <a:rPr lang="en-US" sz="1600" dirty="0" smtClean="0">
                <a:latin typeface="Garamond" charset="0"/>
                <a:ea typeface="Garamond" charset="0"/>
                <a:cs typeface="Garamond" charset="0"/>
              </a:rPr>
              <a:t>…</a:t>
            </a:r>
          </a:p>
          <a:p>
            <a: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Char char="▫"/>
            </a:pPr>
            <a:endParaRPr sz="1600" b="1" dirty="0">
              <a:latin typeface="Garamond" charset="0"/>
              <a:ea typeface="Garamond" charset="0"/>
              <a:cs typeface="Garam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6057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 txBox="1">
            <a:spLocks noGrp="1"/>
          </p:cNvSpPr>
          <p:nvPr>
            <p:ph type="title"/>
          </p:nvPr>
        </p:nvSpPr>
        <p:spPr>
          <a:xfrm>
            <a:off x="457199" y="1146025"/>
            <a:ext cx="4324663" cy="8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 smtClean="0"/>
              <a:t>Recommendation #2:</a:t>
            </a:r>
            <a:br>
              <a:rPr lang="en-US" dirty="0" smtClean="0"/>
            </a:br>
            <a:r>
              <a:rPr lang="en-US" dirty="0"/>
              <a:t>	</a:t>
            </a:r>
            <a:r>
              <a:rPr lang="en-US" dirty="0" smtClean="0"/>
              <a:t>Next Step</a:t>
            </a:r>
            <a:br>
              <a:rPr lang="en-US" dirty="0" smtClean="0"/>
            </a:br>
            <a:r>
              <a:rPr lang="en-US" dirty="0"/>
              <a:t>	</a:t>
            </a:r>
            <a:r>
              <a:rPr lang="en-US" dirty="0" smtClean="0"/>
              <a:t>Quality </a:t>
            </a:r>
            <a:r>
              <a:rPr lang="en-US" dirty="0"/>
              <a:t>over Quantity Approach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endParaRPr dirty="0"/>
          </a:p>
        </p:txBody>
      </p:sp>
      <p:sp>
        <p:nvSpPr>
          <p:cNvPr id="213" name="Shape 213"/>
          <p:cNvSpPr txBox="1">
            <a:spLocks noGrp="1"/>
          </p:cNvSpPr>
          <p:nvPr>
            <p:ph type="sldNum" idx="12"/>
          </p:nvPr>
        </p:nvSpPr>
        <p:spPr>
          <a:xfrm>
            <a:off x="457200" y="4189182"/>
            <a:ext cx="548700" cy="54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grpSp>
        <p:nvGrpSpPr>
          <p:cNvPr id="215" name="Shape 215"/>
          <p:cNvGrpSpPr/>
          <p:nvPr/>
        </p:nvGrpSpPr>
        <p:grpSpPr>
          <a:xfrm>
            <a:off x="545201" y="615034"/>
            <a:ext cx="330347" cy="274979"/>
            <a:chOff x="1247825" y="322750"/>
            <a:chExt cx="443300" cy="369000"/>
          </a:xfrm>
        </p:grpSpPr>
        <p:sp>
          <p:nvSpPr>
            <p:cNvPr id="216" name="Shape 216"/>
            <p:cNvSpPr/>
            <p:nvPr/>
          </p:nvSpPr>
          <p:spPr>
            <a:xfrm>
              <a:off x="1247825" y="322750"/>
              <a:ext cx="443300" cy="369000"/>
            </a:xfrm>
            <a:custGeom>
              <a:avLst/>
              <a:gdLst/>
              <a:ahLst/>
              <a:cxnLst/>
              <a:rect l="0" t="0" r="0" b="0"/>
              <a:pathLst>
                <a:path w="17732" h="14760" fill="none" extrusionOk="0">
                  <a:moveTo>
                    <a:pt x="16952" y="2558"/>
                  </a:moveTo>
                  <a:lnTo>
                    <a:pt x="13664" y="2558"/>
                  </a:lnTo>
                  <a:lnTo>
                    <a:pt x="13226" y="755"/>
                  </a:lnTo>
                  <a:lnTo>
                    <a:pt x="13226" y="755"/>
                  </a:lnTo>
                  <a:lnTo>
                    <a:pt x="13177" y="609"/>
                  </a:lnTo>
                  <a:lnTo>
                    <a:pt x="13104" y="463"/>
                  </a:lnTo>
                  <a:lnTo>
                    <a:pt x="13006" y="317"/>
                  </a:lnTo>
                  <a:lnTo>
                    <a:pt x="12885" y="220"/>
                  </a:lnTo>
                  <a:lnTo>
                    <a:pt x="12739" y="122"/>
                  </a:lnTo>
                  <a:lnTo>
                    <a:pt x="12592" y="49"/>
                  </a:lnTo>
                  <a:lnTo>
                    <a:pt x="12446" y="0"/>
                  </a:lnTo>
                  <a:lnTo>
                    <a:pt x="12276" y="0"/>
                  </a:lnTo>
                  <a:lnTo>
                    <a:pt x="5456" y="0"/>
                  </a:lnTo>
                  <a:lnTo>
                    <a:pt x="5456" y="0"/>
                  </a:lnTo>
                  <a:lnTo>
                    <a:pt x="5286" y="0"/>
                  </a:lnTo>
                  <a:lnTo>
                    <a:pt x="5140" y="49"/>
                  </a:lnTo>
                  <a:lnTo>
                    <a:pt x="4994" y="122"/>
                  </a:lnTo>
                  <a:lnTo>
                    <a:pt x="4848" y="220"/>
                  </a:lnTo>
                  <a:lnTo>
                    <a:pt x="4726" y="317"/>
                  </a:lnTo>
                  <a:lnTo>
                    <a:pt x="4628" y="463"/>
                  </a:lnTo>
                  <a:lnTo>
                    <a:pt x="4555" y="609"/>
                  </a:lnTo>
                  <a:lnTo>
                    <a:pt x="4507" y="755"/>
                  </a:lnTo>
                  <a:lnTo>
                    <a:pt x="4068" y="2558"/>
                  </a:lnTo>
                  <a:lnTo>
                    <a:pt x="3240" y="2558"/>
                  </a:lnTo>
                  <a:lnTo>
                    <a:pt x="3240" y="2558"/>
                  </a:lnTo>
                  <a:lnTo>
                    <a:pt x="3240" y="2558"/>
                  </a:lnTo>
                  <a:lnTo>
                    <a:pt x="3240" y="2460"/>
                  </a:lnTo>
                  <a:lnTo>
                    <a:pt x="3216" y="2363"/>
                  </a:lnTo>
                  <a:lnTo>
                    <a:pt x="3167" y="2290"/>
                  </a:lnTo>
                  <a:lnTo>
                    <a:pt x="3094" y="2217"/>
                  </a:lnTo>
                  <a:lnTo>
                    <a:pt x="3045" y="2144"/>
                  </a:lnTo>
                  <a:lnTo>
                    <a:pt x="2948" y="2119"/>
                  </a:lnTo>
                  <a:lnTo>
                    <a:pt x="2850" y="2071"/>
                  </a:lnTo>
                  <a:lnTo>
                    <a:pt x="2753" y="2071"/>
                  </a:lnTo>
                  <a:lnTo>
                    <a:pt x="2047" y="2071"/>
                  </a:lnTo>
                  <a:lnTo>
                    <a:pt x="2047" y="2071"/>
                  </a:lnTo>
                  <a:lnTo>
                    <a:pt x="1949" y="2071"/>
                  </a:lnTo>
                  <a:lnTo>
                    <a:pt x="1852" y="2119"/>
                  </a:lnTo>
                  <a:lnTo>
                    <a:pt x="1779" y="2144"/>
                  </a:lnTo>
                  <a:lnTo>
                    <a:pt x="1706" y="2217"/>
                  </a:lnTo>
                  <a:lnTo>
                    <a:pt x="1633" y="2290"/>
                  </a:lnTo>
                  <a:lnTo>
                    <a:pt x="1608" y="2363"/>
                  </a:lnTo>
                  <a:lnTo>
                    <a:pt x="1560" y="2460"/>
                  </a:lnTo>
                  <a:lnTo>
                    <a:pt x="1560" y="2558"/>
                  </a:lnTo>
                  <a:lnTo>
                    <a:pt x="1560" y="2558"/>
                  </a:lnTo>
                  <a:lnTo>
                    <a:pt x="780" y="2558"/>
                  </a:lnTo>
                  <a:lnTo>
                    <a:pt x="780" y="2558"/>
                  </a:lnTo>
                  <a:lnTo>
                    <a:pt x="634" y="2582"/>
                  </a:lnTo>
                  <a:lnTo>
                    <a:pt x="488" y="2631"/>
                  </a:lnTo>
                  <a:lnTo>
                    <a:pt x="342" y="2679"/>
                  </a:lnTo>
                  <a:lnTo>
                    <a:pt x="220" y="2777"/>
                  </a:lnTo>
                  <a:lnTo>
                    <a:pt x="123" y="2899"/>
                  </a:lnTo>
                  <a:lnTo>
                    <a:pt x="74" y="3045"/>
                  </a:lnTo>
                  <a:lnTo>
                    <a:pt x="25" y="3191"/>
                  </a:lnTo>
                  <a:lnTo>
                    <a:pt x="1" y="3337"/>
                  </a:lnTo>
                  <a:lnTo>
                    <a:pt x="1" y="13980"/>
                  </a:lnTo>
                  <a:lnTo>
                    <a:pt x="1" y="13980"/>
                  </a:lnTo>
                  <a:lnTo>
                    <a:pt x="25" y="14151"/>
                  </a:lnTo>
                  <a:lnTo>
                    <a:pt x="74" y="14297"/>
                  </a:lnTo>
                  <a:lnTo>
                    <a:pt x="123" y="14418"/>
                  </a:lnTo>
                  <a:lnTo>
                    <a:pt x="220" y="14540"/>
                  </a:lnTo>
                  <a:lnTo>
                    <a:pt x="342" y="14638"/>
                  </a:lnTo>
                  <a:lnTo>
                    <a:pt x="488" y="14711"/>
                  </a:lnTo>
                  <a:lnTo>
                    <a:pt x="634" y="14759"/>
                  </a:lnTo>
                  <a:lnTo>
                    <a:pt x="780" y="14759"/>
                  </a:lnTo>
                  <a:lnTo>
                    <a:pt x="16952" y="14759"/>
                  </a:lnTo>
                  <a:lnTo>
                    <a:pt x="16952" y="14759"/>
                  </a:lnTo>
                  <a:lnTo>
                    <a:pt x="17098" y="14759"/>
                  </a:lnTo>
                  <a:lnTo>
                    <a:pt x="17244" y="14711"/>
                  </a:lnTo>
                  <a:lnTo>
                    <a:pt x="17390" y="14638"/>
                  </a:lnTo>
                  <a:lnTo>
                    <a:pt x="17512" y="14540"/>
                  </a:lnTo>
                  <a:lnTo>
                    <a:pt x="17610" y="14418"/>
                  </a:lnTo>
                  <a:lnTo>
                    <a:pt x="17658" y="14297"/>
                  </a:lnTo>
                  <a:lnTo>
                    <a:pt x="17707" y="14151"/>
                  </a:lnTo>
                  <a:lnTo>
                    <a:pt x="17731" y="13980"/>
                  </a:lnTo>
                  <a:lnTo>
                    <a:pt x="17731" y="3337"/>
                  </a:lnTo>
                  <a:lnTo>
                    <a:pt x="17731" y="3337"/>
                  </a:lnTo>
                  <a:lnTo>
                    <a:pt x="17707" y="3191"/>
                  </a:lnTo>
                  <a:lnTo>
                    <a:pt x="17658" y="3045"/>
                  </a:lnTo>
                  <a:lnTo>
                    <a:pt x="17610" y="2899"/>
                  </a:lnTo>
                  <a:lnTo>
                    <a:pt x="17512" y="2777"/>
                  </a:lnTo>
                  <a:lnTo>
                    <a:pt x="17390" y="2679"/>
                  </a:lnTo>
                  <a:lnTo>
                    <a:pt x="17244" y="2631"/>
                  </a:lnTo>
                  <a:lnTo>
                    <a:pt x="17098" y="2582"/>
                  </a:lnTo>
                  <a:lnTo>
                    <a:pt x="16952" y="2558"/>
                  </a:lnTo>
                  <a:lnTo>
                    <a:pt x="16952" y="2558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Shape 217"/>
            <p:cNvSpPr/>
            <p:nvPr/>
          </p:nvSpPr>
          <p:spPr>
            <a:xfrm>
              <a:off x="1398225" y="386675"/>
              <a:ext cx="142500" cy="25"/>
            </a:xfrm>
            <a:custGeom>
              <a:avLst/>
              <a:gdLst/>
              <a:ahLst/>
              <a:cxnLst/>
              <a:rect l="0" t="0" r="0" b="0"/>
              <a:pathLst>
                <a:path w="5700" h="1" fill="none" extrusionOk="0">
                  <a:moveTo>
                    <a:pt x="5700" y="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Shape 218"/>
            <p:cNvSpPr/>
            <p:nvPr/>
          </p:nvSpPr>
          <p:spPr>
            <a:xfrm>
              <a:off x="1370225" y="450000"/>
              <a:ext cx="198500" cy="197900"/>
            </a:xfrm>
            <a:custGeom>
              <a:avLst/>
              <a:gdLst/>
              <a:ahLst/>
              <a:cxnLst/>
              <a:rect l="0" t="0" r="0" b="0"/>
              <a:pathLst>
                <a:path w="7940" h="7916" fill="none" extrusionOk="0">
                  <a:moveTo>
                    <a:pt x="3970" y="7916"/>
                  </a:moveTo>
                  <a:lnTo>
                    <a:pt x="3970" y="7916"/>
                  </a:lnTo>
                  <a:lnTo>
                    <a:pt x="3556" y="7892"/>
                  </a:lnTo>
                  <a:lnTo>
                    <a:pt x="3166" y="7843"/>
                  </a:lnTo>
                  <a:lnTo>
                    <a:pt x="2801" y="7745"/>
                  </a:lnTo>
                  <a:lnTo>
                    <a:pt x="2436" y="7624"/>
                  </a:lnTo>
                  <a:lnTo>
                    <a:pt x="2070" y="7453"/>
                  </a:lnTo>
                  <a:lnTo>
                    <a:pt x="1754" y="7258"/>
                  </a:lnTo>
                  <a:lnTo>
                    <a:pt x="1462" y="7015"/>
                  </a:lnTo>
                  <a:lnTo>
                    <a:pt x="1169" y="6771"/>
                  </a:lnTo>
                  <a:lnTo>
                    <a:pt x="901" y="6479"/>
                  </a:lnTo>
                  <a:lnTo>
                    <a:pt x="682" y="6187"/>
                  </a:lnTo>
                  <a:lnTo>
                    <a:pt x="487" y="5846"/>
                  </a:lnTo>
                  <a:lnTo>
                    <a:pt x="317" y="5505"/>
                  </a:lnTo>
                  <a:lnTo>
                    <a:pt x="195" y="5139"/>
                  </a:lnTo>
                  <a:lnTo>
                    <a:pt x="98" y="4750"/>
                  </a:lnTo>
                  <a:lnTo>
                    <a:pt x="25" y="4360"/>
                  </a:lnTo>
                  <a:lnTo>
                    <a:pt x="0" y="3970"/>
                  </a:lnTo>
                  <a:lnTo>
                    <a:pt x="0" y="3970"/>
                  </a:lnTo>
                  <a:lnTo>
                    <a:pt x="25" y="3556"/>
                  </a:lnTo>
                  <a:lnTo>
                    <a:pt x="98" y="3167"/>
                  </a:lnTo>
                  <a:lnTo>
                    <a:pt x="195" y="2777"/>
                  </a:lnTo>
                  <a:lnTo>
                    <a:pt x="317" y="2412"/>
                  </a:lnTo>
                  <a:lnTo>
                    <a:pt x="487" y="2071"/>
                  </a:lnTo>
                  <a:lnTo>
                    <a:pt x="682" y="1754"/>
                  </a:lnTo>
                  <a:lnTo>
                    <a:pt x="901" y="1437"/>
                  </a:lnTo>
                  <a:lnTo>
                    <a:pt x="1169" y="1170"/>
                  </a:lnTo>
                  <a:lnTo>
                    <a:pt x="1462" y="902"/>
                  </a:lnTo>
                  <a:lnTo>
                    <a:pt x="1754" y="682"/>
                  </a:lnTo>
                  <a:lnTo>
                    <a:pt x="2070" y="488"/>
                  </a:lnTo>
                  <a:lnTo>
                    <a:pt x="2436" y="317"/>
                  </a:lnTo>
                  <a:lnTo>
                    <a:pt x="2801" y="171"/>
                  </a:lnTo>
                  <a:lnTo>
                    <a:pt x="3166" y="74"/>
                  </a:lnTo>
                  <a:lnTo>
                    <a:pt x="3556" y="25"/>
                  </a:lnTo>
                  <a:lnTo>
                    <a:pt x="3970" y="1"/>
                  </a:lnTo>
                  <a:lnTo>
                    <a:pt x="3970" y="1"/>
                  </a:lnTo>
                  <a:lnTo>
                    <a:pt x="4384" y="25"/>
                  </a:lnTo>
                  <a:lnTo>
                    <a:pt x="4774" y="74"/>
                  </a:lnTo>
                  <a:lnTo>
                    <a:pt x="5139" y="171"/>
                  </a:lnTo>
                  <a:lnTo>
                    <a:pt x="5505" y="317"/>
                  </a:lnTo>
                  <a:lnTo>
                    <a:pt x="5870" y="488"/>
                  </a:lnTo>
                  <a:lnTo>
                    <a:pt x="6186" y="682"/>
                  </a:lnTo>
                  <a:lnTo>
                    <a:pt x="6479" y="902"/>
                  </a:lnTo>
                  <a:lnTo>
                    <a:pt x="6771" y="1170"/>
                  </a:lnTo>
                  <a:lnTo>
                    <a:pt x="7039" y="1437"/>
                  </a:lnTo>
                  <a:lnTo>
                    <a:pt x="7258" y="1754"/>
                  </a:lnTo>
                  <a:lnTo>
                    <a:pt x="7453" y="2071"/>
                  </a:lnTo>
                  <a:lnTo>
                    <a:pt x="7623" y="2412"/>
                  </a:lnTo>
                  <a:lnTo>
                    <a:pt x="7745" y="2777"/>
                  </a:lnTo>
                  <a:lnTo>
                    <a:pt x="7843" y="3167"/>
                  </a:lnTo>
                  <a:lnTo>
                    <a:pt x="7916" y="3556"/>
                  </a:lnTo>
                  <a:lnTo>
                    <a:pt x="7940" y="3970"/>
                  </a:lnTo>
                  <a:lnTo>
                    <a:pt x="7940" y="3970"/>
                  </a:lnTo>
                  <a:lnTo>
                    <a:pt x="7916" y="4360"/>
                  </a:lnTo>
                  <a:lnTo>
                    <a:pt x="7843" y="4750"/>
                  </a:lnTo>
                  <a:lnTo>
                    <a:pt x="7745" y="5139"/>
                  </a:lnTo>
                  <a:lnTo>
                    <a:pt x="7623" y="5505"/>
                  </a:lnTo>
                  <a:lnTo>
                    <a:pt x="7453" y="5846"/>
                  </a:lnTo>
                  <a:lnTo>
                    <a:pt x="7258" y="6187"/>
                  </a:lnTo>
                  <a:lnTo>
                    <a:pt x="7039" y="6479"/>
                  </a:lnTo>
                  <a:lnTo>
                    <a:pt x="6771" y="6771"/>
                  </a:lnTo>
                  <a:lnTo>
                    <a:pt x="6479" y="7015"/>
                  </a:lnTo>
                  <a:lnTo>
                    <a:pt x="6186" y="7258"/>
                  </a:lnTo>
                  <a:lnTo>
                    <a:pt x="5870" y="7453"/>
                  </a:lnTo>
                  <a:lnTo>
                    <a:pt x="5505" y="7624"/>
                  </a:lnTo>
                  <a:lnTo>
                    <a:pt x="5139" y="7745"/>
                  </a:lnTo>
                  <a:lnTo>
                    <a:pt x="4774" y="7843"/>
                  </a:lnTo>
                  <a:lnTo>
                    <a:pt x="4384" y="7892"/>
                  </a:lnTo>
                  <a:lnTo>
                    <a:pt x="3970" y="7916"/>
                  </a:lnTo>
                  <a:lnTo>
                    <a:pt x="3970" y="7916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Shape 219"/>
            <p:cNvSpPr/>
            <p:nvPr/>
          </p:nvSpPr>
          <p:spPr>
            <a:xfrm>
              <a:off x="1403100" y="482875"/>
              <a:ext cx="132750" cy="132150"/>
            </a:xfrm>
            <a:custGeom>
              <a:avLst/>
              <a:gdLst/>
              <a:ahLst/>
              <a:cxnLst/>
              <a:rect l="0" t="0" r="0" b="0"/>
              <a:pathLst>
                <a:path w="5310" h="5286" fill="none" extrusionOk="0">
                  <a:moveTo>
                    <a:pt x="2655" y="5286"/>
                  </a:moveTo>
                  <a:lnTo>
                    <a:pt x="2655" y="5286"/>
                  </a:lnTo>
                  <a:lnTo>
                    <a:pt x="2387" y="5286"/>
                  </a:lnTo>
                  <a:lnTo>
                    <a:pt x="2119" y="5237"/>
                  </a:lnTo>
                  <a:lnTo>
                    <a:pt x="1876" y="5164"/>
                  </a:lnTo>
                  <a:lnTo>
                    <a:pt x="1632" y="5091"/>
                  </a:lnTo>
                  <a:lnTo>
                    <a:pt x="1389" y="4969"/>
                  </a:lnTo>
                  <a:lnTo>
                    <a:pt x="1169" y="4847"/>
                  </a:lnTo>
                  <a:lnTo>
                    <a:pt x="975" y="4677"/>
                  </a:lnTo>
                  <a:lnTo>
                    <a:pt x="780" y="4506"/>
                  </a:lnTo>
                  <a:lnTo>
                    <a:pt x="609" y="4336"/>
                  </a:lnTo>
                  <a:lnTo>
                    <a:pt x="463" y="4117"/>
                  </a:lnTo>
                  <a:lnTo>
                    <a:pt x="317" y="3897"/>
                  </a:lnTo>
                  <a:lnTo>
                    <a:pt x="220" y="3678"/>
                  </a:lnTo>
                  <a:lnTo>
                    <a:pt x="122" y="3435"/>
                  </a:lnTo>
                  <a:lnTo>
                    <a:pt x="74" y="3191"/>
                  </a:lnTo>
                  <a:lnTo>
                    <a:pt x="25" y="2923"/>
                  </a:lnTo>
                  <a:lnTo>
                    <a:pt x="0" y="2655"/>
                  </a:lnTo>
                  <a:lnTo>
                    <a:pt x="0" y="2655"/>
                  </a:lnTo>
                  <a:lnTo>
                    <a:pt x="25" y="2387"/>
                  </a:lnTo>
                  <a:lnTo>
                    <a:pt x="74" y="2120"/>
                  </a:lnTo>
                  <a:lnTo>
                    <a:pt x="122" y="1852"/>
                  </a:lnTo>
                  <a:lnTo>
                    <a:pt x="220" y="1608"/>
                  </a:lnTo>
                  <a:lnTo>
                    <a:pt x="317" y="1389"/>
                  </a:lnTo>
                  <a:lnTo>
                    <a:pt x="463" y="1170"/>
                  </a:lnTo>
                  <a:lnTo>
                    <a:pt x="609" y="975"/>
                  </a:lnTo>
                  <a:lnTo>
                    <a:pt x="780" y="780"/>
                  </a:lnTo>
                  <a:lnTo>
                    <a:pt x="975" y="610"/>
                  </a:lnTo>
                  <a:lnTo>
                    <a:pt x="1169" y="463"/>
                  </a:lnTo>
                  <a:lnTo>
                    <a:pt x="1389" y="317"/>
                  </a:lnTo>
                  <a:lnTo>
                    <a:pt x="1632" y="220"/>
                  </a:lnTo>
                  <a:lnTo>
                    <a:pt x="1876" y="122"/>
                  </a:lnTo>
                  <a:lnTo>
                    <a:pt x="2119" y="49"/>
                  </a:lnTo>
                  <a:lnTo>
                    <a:pt x="2387" y="25"/>
                  </a:lnTo>
                  <a:lnTo>
                    <a:pt x="2655" y="1"/>
                  </a:lnTo>
                  <a:lnTo>
                    <a:pt x="2655" y="1"/>
                  </a:lnTo>
                  <a:lnTo>
                    <a:pt x="2923" y="25"/>
                  </a:lnTo>
                  <a:lnTo>
                    <a:pt x="3191" y="49"/>
                  </a:lnTo>
                  <a:lnTo>
                    <a:pt x="3435" y="122"/>
                  </a:lnTo>
                  <a:lnTo>
                    <a:pt x="3678" y="220"/>
                  </a:lnTo>
                  <a:lnTo>
                    <a:pt x="3922" y="317"/>
                  </a:lnTo>
                  <a:lnTo>
                    <a:pt x="4141" y="463"/>
                  </a:lnTo>
                  <a:lnTo>
                    <a:pt x="4336" y="610"/>
                  </a:lnTo>
                  <a:lnTo>
                    <a:pt x="4530" y="780"/>
                  </a:lnTo>
                  <a:lnTo>
                    <a:pt x="4701" y="975"/>
                  </a:lnTo>
                  <a:lnTo>
                    <a:pt x="4847" y="1170"/>
                  </a:lnTo>
                  <a:lnTo>
                    <a:pt x="4993" y="1389"/>
                  </a:lnTo>
                  <a:lnTo>
                    <a:pt x="5091" y="1608"/>
                  </a:lnTo>
                  <a:lnTo>
                    <a:pt x="5188" y="1852"/>
                  </a:lnTo>
                  <a:lnTo>
                    <a:pt x="5237" y="2120"/>
                  </a:lnTo>
                  <a:lnTo>
                    <a:pt x="5285" y="2387"/>
                  </a:lnTo>
                  <a:lnTo>
                    <a:pt x="5310" y="2655"/>
                  </a:lnTo>
                  <a:lnTo>
                    <a:pt x="5310" y="2655"/>
                  </a:lnTo>
                  <a:lnTo>
                    <a:pt x="5285" y="2923"/>
                  </a:lnTo>
                  <a:lnTo>
                    <a:pt x="5237" y="3191"/>
                  </a:lnTo>
                  <a:lnTo>
                    <a:pt x="5188" y="3435"/>
                  </a:lnTo>
                  <a:lnTo>
                    <a:pt x="5091" y="3678"/>
                  </a:lnTo>
                  <a:lnTo>
                    <a:pt x="4993" y="3897"/>
                  </a:lnTo>
                  <a:lnTo>
                    <a:pt x="4847" y="4117"/>
                  </a:lnTo>
                  <a:lnTo>
                    <a:pt x="4701" y="4336"/>
                  </a:lnTo>
                  <a:lnTo>
                    <a:pt x="4530" y="4506"/>
                  </a:lnTo>
                  <a:lnTo>
                    <a:pt x="4336" y="4677"/>
                  </a:lnTo>
                  <a:lnTo>
                    <a:pt x="4141" y="4847"/>
                  </a:lnTo>
                  <a:lnTo>
                    <a:pt x="3922" y="4969"/>
                  </a:lnTo>
                  <a:lnTo>
                    <a:pt x="3678" y="5091"/>
                  </a:lnTo>
                  <a:lnTo>
                    <a:pt x="3435" y="5164"/>
                  </a:lnTo>
                  <a:lnTo>
                    <a:pt x="3191" y="5237"/>
                  </a:lnTo>
                  <a:lnTo>
                    <a:pt x="2923" y="5286"/>
                  </a:lnTo>
                  <a:lnTo>
                    <a:pt x="2655" y="5286"/>
                  </a:lnTo>
                  <a:lnTo>
                    <a:pt x="2655" y="5286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Shape 220"/>
            <p:cNvSpPr/>
            <p:nvPr/>
          </p:nvSpPr>
          <p:spPr>
            <a:xfrm>
              <a:off x="1588800" y="435400"/>
              <a:ext cx="66400" cy="43850"/>
            </a:xfrm>
            <a:custGeom>
              <a:avLst/>
              <a:gdLst/>
              <a:ahLst/>
              <a:cxnLst/>
              <a:rect l="0" t="0" r="0" b="0"/>
              <a:pathLst>
                <a:path w="2656" h="1754" fill="none" extrusionOk="0">
                  <a:moveTo>
                    <a:pt x="2655" y="1266"/>
                  </a:moveTo>
                  <a:lnTo>
                    <a:pt x="2655" y="1266"/>
                  </a:lnTo>
                  <a:lnTo>
                    <a:pt x="2655" y="1364"/>
                  </a:lnTo>
                  <a:lnTo>
                    <a:pt x="2631" y="1461"/>
                  </a:lnTo>
                  <a:lnTo>
                    <a:pt x="2582" y="1534"/>
                  </a:lnTo>
                  <a:lnTo>
                    <a:pt x="2509" y="1607"/>
                  </a:lnTo>
                  <a:lnTo>
                    <a:pt x="2461" y="1680"/>
                  </a:lnTo>
                  <a:lnTo>
                    <a:pt x="2363" y="1705"/>
                  </a:lnTo>
                  <a:lnTo>
                    <a:pt x="2266" y="1754"/>
                  </a:lnTo>
                  <a:lnTo>
                    <a:pt x="2168" y="1754"/>
                  </a:lnTo>
                  <a:lnTo>
                    <a:pt x="488" y="1754"/>
                  </a:lnTo>
                  <a:lnTo>
                    <a:pt x="488" y="1754"/>
                  </a:lnTo>
                  <a:lnTo>
                    <a:pt x="390" y="1754"/>
                  </a:lnTo>
                  <a:lnTo>
                    <a:pt x="293" y="1705"/>
                  </a:lnTo>
                  <a:lnTo>
                    <a:pt x="220" y="1680"/>
                  </a:lnTo>
                  <a:lnTo>
                    <a:pt x="147" y="1607"/>
                  </a:lnTo>
                  <a:lnTo>
                    <a:pt x="74" y="1534"/>
                  </a:lnTo>
                  <a:lnTo>
                    <a:pt x="49" y="1461"/>
                  </a:lnTo>
                  <a:lnTo>
                    <a:pt x="1" y="1364"/>
                  </a:lnTo>
                  <a:lnTo>
                    <a:pt x="1" y="1266"/>
                  </a:lnTo>
                  <a:lnTo>
                    <a:pt x="1" y="487"/>
                  </a:lnTo>
                  <a:lnTo>
                    <a:pt x="1" y="487"/>
                  </a:lnTo>
                  <a:lnTo>
                    <a:pt x="1" y="390"/>
                  </a:lnTo>
                  <a:lnTo>
                    <a:pt x="49" y="292"/>
                  </a:lnTo>
                  <a:lnTo>
                    <a:pt x="74" y="219"/>
                  </a:lnTo>
                  <a:lnTo>
                    <a:pt x="147" y="146"/>
                  </a:lnTo>
                  <a:lnTo>
                    <a:pt x="220" y="73"/>
                  </a:lnTo>
                  <a:lnTo>
                    <a:pt x="293" y="49"/>
                  </a:lnTo>
                  <a:lnTo>
                    <a:pt x="390" y="0"/>
                  </a:lnTo>
                  <a:lnTo>
                    <a:pt x="488" y="0"/>
                  </a:lnTo>
                  <a:lnTo>
                    <a:pt x="2168" y="0"/>
                  </a:lnTo>
                  <a:lnTo>
                    <a:pt x="2168" y="0"/>
                  </a:lnTo>
                  <a:lnTo>
                    <a:pt x="2266" y="0"/>
                  </a:lnTo>
                  <a:lnTo>
                    <a:pt x="2363" y="49"/>
                  </a:lnTo>
                  <a:lnTo>
                    <a:pt x="2461" y="73"/>
                  </a:lnTo>
                  <a:lnTo>
                    <a:pt x="2509" y="146"/>
                  </a:lnTo>
                  <a:lnTo>
                    <a:pt x="2582" y="219"/>
                  </a:lnTo>
                  <a:lnTo>
                    <a:pt x="2631" y="292"/>
                  </a:lnTo>
                  <a:lnTo>
                    <a:pt x="2655" y="390"/>
                  </a:lnTo>
                  <a:lnTo>
                    <a:pt x="2655" y="487"/>
                  </a:lnTo>
                  <a:lnTo>
                    <a:pt x="2655" y="1266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3482" y="1013148"/>
            <a:ext cx="3602581" cy="309303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456420" y="3282846"/>
            <a:ext cx="779488" cy="40473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8274569" y="2218543"/>
            <a:ext cx="581493" cy="34112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7542550" y="3591969"/>
            <a:ext cx="581493" cy="34112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hape 132"/>
          <p:cNvSpPr txBox="1">
            <a:spLocks noGrp="1"/>
          </p:cNvSpPr>
          <p:nvPr>
            <p:ph type="body" idx="1"/>
          </p:nvPr>
        </p:nvSpPr>
        <p:spPr>
          <a:xfrm>
            <a:off x="530211" y="2218337"/>
            <a:ext cx="4251651" cy="20988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1800" dirty="0" smtClean="0">
                <a:latin typeface="Garamond" charset="0"/>
                <a:ea typeface="Garamond" charset="0"/>
                <a:cs typeface="Garamond" charset="0"/>
              </a:rPr>
              <a:t>Location targeting (Tech companies, Universities, Pro-women Groups)</a:t>
            </a:r>
            <a:endParaRPr lang="en-US" sz="1800" dirty="0">
              <a:latin typeface="Garamond" charset="0"/>
              <a:ea typeface="Garamond" charset="0"/>
              <a:cs typeface="Garamond" charset="0"/>
            </a:endParaRPr>
          </a:p>
          <a:p>
            <a: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Char char="▫"/>
            </a:pPr>
            <a:endParaRPr lang="en-US" sz="1800" dirty="0">
              <a:latin typeface="Garamond" charset="0"/>
              <a:ea typeface="Garamond" charset="0"/>
              <a:cs typeface="Garamond" charset="0"/>
            </a:endParaRPr>
          </a:p>
          <a:p>
            <a: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Char char="▫"/>
            </a:pPr>
            <a:r>
              <a:rPr lang="en-US" sz="1600" dirty="0" smtClean="0">
                <a:latin typeface="Garamond" charset="0"/>
                <a:ea typeface="Garamond" charset="0"/>
                <a:cs typeface="Garamond" charset="0"/>
              </a:rPr>
              <a:t>Find highest traffic stations in nearby zip codes</a:t>
            </a:r>
            <a:endParaRPr sz="1600" b="1" dirty="0">
              <a:latin typeface="Garamond" charset="0"/>
              <a:ea typeface="Garamond" charset="0"/>
              <a:cs typeface="Garam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2466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 txBox="1">
            <a:spLocks noGrp="1"/>
          </p:cNvSpPr>
          <p:nvPr>
            <p:ph type="title"/>
          </p:nvPr>
        </p:nvSpPr>
        <p:spPr>
          <a:xfrm>
            <a:off x="457199" y="1146025"/>
            <a:ext cx="4324663" cy="8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 smtClean="0"/>
              <a:t>Recommendation #3:</a:t>
            </a:r>
            <a:br>
              <a:rPr lang="en-US" dirty="0" smtClean="0"/>
            </a:br>
            <a:r>
              <a:rPr lang="en-US" dirty="0"/>
              <a:t>	</a:t>
            </a:r>
            <a:r>
              <a:rPr lang="en-US" dirty="0" smtClean="0"/>
              <a:t>Next Step</a:t>
            </a:r>
            <a:br>
              <a:rPr lang="en-US" dirty="0" smtClean="0"/>
            </a:br>
            <a:r>
              <a:rPr lang="en-US" dirty="0"/>
              <a:t>	</a:t>
            </a:r>
            <a:r>
              <a:rPr lang="en-US" dirty="0" smtClean="0"/>
              <a:t>The Opportunistic Approach</a:t>
            </a:r>
            <a:r>
              <a:rPr lang="en-US" dirty="0"/>
              <a:t/>
            </a:r>
            <a:br>
              <a:rPr lang="en-US" dirty="0"/>
            </a:br>
            <a:endParaRPr dirty="0"/>
          </a:p>
        </p:txBody>
      </p:sp>
      <p:sp>
        <p:nvSpPr>
          <p:cNvPr id="213" name="Shape 213"/>
          <p:cNvSpPr txBox="1">
            <a:spLocks noGrp="1"/>
          </p:cNvSpPr>
          <p:nvPr>
            <p:ph type="sldNum" idx="12"/>
          </p:nvPr>
        </p:nvSpPr>
        <p:spPr>
          <a:xfrm>
            <a:off x="457200" y="4189182"/>
            <a:ext cx="548700" cy="54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grpSp>
        <p:nvGrpSpPr>
          <p:cNvPr id="215" name="Shape 215"/>
          <p:cNvGrpSpPr/>
          <p:nvPr/>
        </p:nvGrpSpPr>
        <p:grpSpPr>
          <a:xfrm>
            <a:off x="545201" y="615034"/>
            <a:ext cx="330347" cy="274979"/>
            <a:chOff x="1247825" y="322750"/>
            <a:chExt cx="443300" cy="369000"/>
          </a:xfrm>
        </p:grpSpPr>
        <p:sp>
          <p:nvSpPr>
            <p:cNvPr id="216" name="Shape 216"/>
            <p:cNvSpPr/>
            <p:nvPr/>
          </p:nvSpPr>
          <p:spPr>
            <a:xfrm>
              <a:off x="1247825" y="322750"/>
              <a:ext cx="443300" cy="369000"/>
            </a:xfrm>
            <a:custGeom>
              <a:avLst/>
              <a:gdLst/>
              <a:ahLst/>
              <a:cxnLst/>
              <a:rect l="0" t="0" r="0" b="0"/>
              <a:pathLst>
                <a:path w="17732" h="14760" fill="none" extrusionOk="0">
                  <a:moveTo>
                    <a:pt x="16952" y="2558"/>
                  </a:moveTo>
                  <a:lnTo>
                    <a:pt x="13664" y="2558"/>
                  </a:lnTo>
                  <a:lnTo>
                    <a:pt x="13226" y="755"/>
                  </a:lnTo>
                  <a:lnTo>
                    <a:pt x="13226" y="755"/>
                  </a:lnTo>
                  <a:lnTo>
                    <a:pt x="13177" y="609"/>
                  </a:lnTo>
                  <a:lnTo>
                    <a:pt x="13104" y="463"/>
                  </a:lnTo>
                  <a:lnTo>
                    <a:pt x="13006" y="317"/>
                  </a:lnTo>
                  <a:lnTo>
                    <a:pt x="12885" y="220"/>
                  </a:lnTo>
                  <a:lnTo>
                    <a:pt x="12739" y="122"/>
                  </a:lnTo>
                  <a:lnTo>
                    <a:pt x="12592" y="49"/>
                  </a:lnTo>
                  <a:lnTo>
                    <a:pt x="12446" y="0"/>
                  </a:lnTo>
                  <a:lnTo>
                    <a:pt x="12276" y="0"/>
                  </a:lnTo>
                  <a:lnTo>
                    <a:pt x="5456" y="0"/>
                  </a:lnTo>
                  <a:lnTo>
                    <a:pt x="5456" y="0"/>
                  </a:lnTo>
                  <a:lnTo>
                    <a:pt x="5286" y="0"/>
                  </a:lnTo>
                  <a:lnTo>
                    <a:pt x="5140" y="49"/>
                  </a:lnTo>
                  <a:lnTo>
                    <a:pt x="4994" y="122"/>
                  </a:lnTo>
                  <a:lnTo>
                    <a:pt x="4848" y="220"/>
                  </a:lnTo>
                  <a:lnTo>
                    <a:pt x="4726" y="317"/>
                  </a:lnTo>
                  <a:lnTo>
                    <a:pt x="4628" y="463"/>
                  </a:lnTo>
                  <a:lnTo>
                    <a:pt x="4555" y="609"/>
                  </a:lnTo>
                  <a:lnTo>
                    <a:pt x="4507" y="755"/>
                  </a:lnTo>
                  <a:lnTo>
                    <a:pt x="4068" y="2558"/>
                  </a:lnTo>
                  <a:lnTo>
                    <a:pt x="3240" y="2558"/>
                  </a:lnTo>
                  <a:lnTo>
                    <a:pt x="3240" y="2558"/>
                  </a:lnTo>
                  <a:lnTo>
                    <a:pt x="3240" y="2558"/>
                  </a:lnTo>
                  <a:lnTo>
                    <a:pt x="3240" y="2460"/>
                  </a:lnTo>
                  <a:lnTo>
                    <a:pt x="3216" y="2363"/>
                  </a:lnTo>
                  <a:lnTo>
                    <a:pt x="3167" y="2290"/>
                  </a:lnTo>
                  <a:lnTo>
                    <a:pt x="3094" y="2217"/>
                  </a:lnTo>
                  <a:lnTo>
                    <a:pt x="3045" y="2144"/>
                  </a:lnTo>
                  <a:lnTo>
                    <a:pt x="2948" y="2119"/>
                  </a:lnTo>
                  <a:lnTo>
                    <a:pt x="2850" y="2071"/>
                  </a:lnTo>
                  <a:lnTo>
                    <a:pt x="2753" y="2071"/>
                  </a:lnTo>
                  <a:lnTo>
                    <a:pt x="2047" y="2071"/>
                  </a:lnTo>
                  <a:lnTo>
                    <a:pt x="2047" y="2071"/>
                  </a:lnTo>
                  <a:lnTo>
                    <a:pt x="1949" y="2071"/>
                  </a:lnTo>
                  <a:lnTo>
                    <a:pt x="1852" y="2119"/>
                  </a:lnTo>
                  <a:lnTo>
                    <a:pt x="1779" y="2144"/>
                  </a:lnTo>
                  <a:lnTo>
                    <a:pt x="1706" y="2217"/>
                  </a:lnTo>
                  <a:lnTo>
                    <a:pt x="1633" y="2290"/>
                  </a:lnTo>
                  <a:lnTo>
                    <a:pt x="1608" y="2363"/>
                  </a:lnTo>
                  <a:lnTo>
                    <a:pt x="1560" y="2460"/>
                  </a:lnTo>
                  <a:lnTo>
                    <a:pt x="1560" y="2558"/>
                  </a:lnTo>
                  <a:lnTo>
                    <a:pt x="1560" y="2558"/>
                  </a:lnTo>
                  <a:lnTo>
                    <a:pt x="780" y="2558"/>
                  </a:lnTo>
                  <a:lnTo>
                    <a:pt x="780" y="2558"/>
                  </a:lnTo>
                  <a:lnTo>
                    <a:pt x="634" y="2582"/>
                  </a:lnTo>
                  <a:lnTo>
                    <a:pt x="488" y="2631"/>
                  </a:lnTo>
                  <a:lnTo>
                    <a:pt x="342" y="2679"/>
                  </a:lnTo>
                  <a:lnTo>
                    <a:pt x="220" y="2777"/>
                  </a:lnTo>
                  <a:lnTo>
                    <a:pt x="123" y="2899"/>
                  </a:lnTo>
                  <a:lnTo>
                    <a:pt x="74" y="3045"/>
                  </a:lnTo>
                  <a:lnTo>
                    <a:pt x="25" y="3191"/>
                  </a:lnTo>
                  <a:lnTo>
                    <a:pt x="1" y="3337"/>
                  </a:lnTo>
                  <a:lnTo>
                    <a:pt x="1" y="13980"/>
                  </a:lnTo>
                  <a:lnTo>
                    <a:pt x="1" y="13980"/>
                  </a:lnTo>
                  <a:lnTo>
                    <a:pt x="25" y="14151"/>
                  </a:lnTo>
                  <a:lnTo>
                    <a:pt x="74" y="14297"/>
                  </a:lnTo>
                  <a:lnTo>
                    <a:pt x="123" y="14418"/>
                  </a:lnTo>
                  <a:lnTo>
                    <a:pt x="220" y="14540"/>
                  </a:lnTo>
                  <a:lnTo>
                    <a:pt x="342" y="14638"/>
                  </a:lnTo>
                  <a:lnTo>
                    <a:pt x="488" y="14711"/>
                  </a:lnTo>
                  <a:lnTo>
                    <a:pt x="634" y="14759"/>
                  </a:lnTo>
                  <a:lnTo>
                    <a:pt x="780" y="14759"/>
                  </a:lnTo>
                  <a:lnTo>
                    <a:pt x="16952" y="14759"/>
                  </a:lnTo>
                  <a:lnTo>
                    <a:pt x="16952" y="14759"/>
                  </a:lnTo>
                  <a:lnTo>
                    <a:pt x="17098" y="14759"/>
                  </a:lnTo>
                  <a:lnTo>
                    <a:pt x="17244" y="14711"/>
                  </a:lnTo>
                  <a:lnTo>
                    <a:pt x="17390" y="14638"/>
                  </a:lnTo>
                  <a:lnTo>
                    <a:pt x="17512" y="14540"/>
                  </a:lnTo>
                  <a:lnTo>
                    <a:pt x="17610" y="14418"/>
                  </a:lnTo>
                  <a:lnTo>
                    <a:pt x="17658" y="14297"/>
                  </a:lnTo>
                  <a:lnTo>
                    <a:pt x="17707" y="14151"/>
                  </a:lnTo>
                  <a:lnTo>
                    <a:pt x="17731" y="13980"/>
                  </a:lnTo>
                  <a:lnTo>
                    <a:pt x="17731" y="3337"/>
                  </a:lnTo>
                  <a:lnTo>
                    <a:pt x="17731" y="3337"/>
                  </a:lnTo>
                  <a:lnTo>
                    <a:pt x="17707" y="3191"/>
                  </a:lnTo>
                  <a:lnTo>
                    <a:pt x="17658" y="3045"/>
                  </a:lnTo>
                  <a:lnTo>
                    <a:pt x="17610" y="2899"/>
                  </a:lnTo>
                  <a:lnTo>
                    <a:pt x="17512" y="2777"/>
                  </a:lnTo>
                  <a:lnTo>
                    <a:pt x="17390" y="2679"/>
                  </a:lnTo>
                  <a:lnTo>
                    <a:pt x="17244" y="2631"/>
                  </a:lnTo>
                  <a:lnTo>
                    <a:pt x="17098" y="2582"/>
                  </a:lnTo>
                  <a:lnTo>
                    <a:pt x="16952" y="2558"/>
                  </a:lnTo>
                  <a:lnTo>
                    <a:pt x="16952" y="2558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Shape 217"/>
            <p:cNvSpPr/>
            <p:nvPr/>
          </p:nvSpPr>
          <p:spPr>
            <a:xfrm>
              <a:off x="1398225" y="386675"/>
              <a:ext cx="142500" cy="25"/>
            </a:xfrm>
            <a:custGeom>
              <a:avLst/>
              <a:gdLst/>
              <a:ahLst/>
              <a:cxnLst/>
              <a:rect l="0" t="0" r="0" b="0"/>
              <a:pathLst>
                <a:path w="5700" h="1" fill="none" extrusionOk="0">
                  <a:moveTo>
                    <a:pt x="5700" y="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Shape 218"/>
            <p:cNvSpPr/>
            <p:nvPr/>
          </p:nvSpPr>
          <p:spPr>
            <a:xfrm>
              <a:off x="1370225" y="450000"/>
              <a:ext cx="198500" cy="197900"/>
            </a:xfrm>
            <a:custGeom>
              <a:avLst/>
              <a:gdLst/>
              <a:ahLst/>
              <a:cxnLst/>
              <a:rect l="0" t="0" r="0" b="0"/>
              <a:pathLst>
                <a:path w="7940" h="7916" fill="none" extrusionOk="0">
                  <a:moveTo>
                    <a:pt x="3970" y="7916"/>
                  </a:moveTo>
                  <a:lnTo>
                    <a:pt x="3970" y="7916"/>
                  </a:lnTo>
                  <a:lnTo>
                    <a:pt x="3556" y="7892"/>
                  </a:lnTo>
                  <a:lnTo>
                    <a:pt x="3166" y="7843"/>
                  </a:lnTo>
                  <a:lnTo>
                    <a:pt x="2801" y="7745"/>
                  </a:lnTo>
                  <a:lnTo>
                    <a:pt x="2436" y="7624"/>
                  </a:lnTo>
                  <a:lnTo>
                    <a:pt x="2070" y="7453"/>
                  </a:lnTo>
                  <a:lnTo>
                    <a:pt x="1754" y="7258"/>
                  </a:lnTo>
                  <a:lnTo>
                    <a:pt x="1462" y="7015"/>
                  </a:lnTo>
                  <a:lnTo>
                    <a:pt x="1169" y="6771"/>
                  </a:lnTo>
                  <a:lnTo>
                    <a:pt x="901" y="6479"/>
                  </a:lnTo>
                  <a:lnTo>
                    <a:pt x="682" y="6187"/>
                  </a:lnTo>
                  <a:lnTo>
                    <a:pt x="487" y="5846"/>
                  </a:lnTo>
                  <a:lnTo>
                    <a:pt x="317" y="5505"/>
                  </a:lnTo>
                  <a:lnTo>
                    <a:pt x="195" y="5139"/>
                  </a:lnTo>
                  <a:lnTo>
                    <a:pt x="98" y="4750"/>
                  </a:lnTo>
                  <a:lnTo>
                    <a:pt x="25" y="4360"/>
                  </a:lnTo>
                  <a:lnTo>
                    <a:pt x="0" y="3970"/>
                  </a:lnTo>
                  <a:lnTo>
                    <a:pt x="0" y="3970"/>
                  </a:lnTo>
                  <a:lnTo>
                    <a:pt x="25" y="3556"/>
                  </a:lnTo>
                  <a:lnTo>
                    <a:pt x="98" y="3167"/>
                  </a:lnTo>
                  <a:lnTo>
                    <a:pt x="195" y="2777"/>
                  </a:lnTo>
                  <a:lnTo>
                    <a:pt x="317" y="2412"/>
                  </a:lnTo>
                  <a:lnTo>
                    <a:pt x="487" y="2071"/>
                  </a:lnTo>
                  <a:lnTo>
                    <a:pt x="682" y="1754"/>
                  </a:lnTo>
                  <a:lnTo>
                    <a:pt x="901" y="1437"/>
                  </a:lnTo>
                  <a:lnTo>
                    <a:pt x="1169" y="1170"/>
                  </a:lnTo>
                  <a:lnTo>
                    <a:pt x="1462" y="902"/>
                  </a:lnTo>
                  <a:lnTo>
                    <a:pt x="1754" y="682"/>
                  </a:lnTo>
                  <a:lnTo>
                    <a:pt x="2070" y="488"/>
                  </a:lnTo>
                  <a:lnTo>
                    <a:pt x="2436" y="317"/>
                  </a:lnTo>
                  <a:lnTo>
                    <a:pt x="2801" y="171"/>
                  </a:lnTo>
                  <a:lnTo>
                    <a:pt x="3166" y="74"/>
                  </a:lnTo>
                  <a:lnTo>
                    <a:pt x="3556" y="25"/>
                  </a:lnTo>
                  <a:lnTo>
                    <a:pt x="3970" y="1"/>
                  </a:lnTo>
                  <a:lnTo>
                    <a:pt x="3970" y="1"/>
                  </a:lnTo>
                  <a:lnTo>
                    <a:pt x="4384" y="25"/>
                  </a:lnTo>
                  <a:lnTo>
                    <a:pt x="4774" y="74"/>
                  </a:lnTo>
                  <a:lnTo>
                    <a:pt x="5139" y="171"/>
                  </a:lnTo>
                  <a:lnTo>
                    <a:pt x="5505" y="317"/>
                  </a:lnTo>
                  <a:lnTo>
                    <a:pt x="5870" y="488"/>
                  </a:lnTo>
                  <a:lnTo>
                    <a:pt x="6186" y="682"/>
                  </a:lnTo>
                  <a:lnTo>
                    <a:pt x="6479" y="902"/>
                  </a:lnTo>
                  <a:lnTo>
                    <a:pt x="6771" y="1170"/>
                  </a:lnTo>
                  <a:lnTo>
                    <a:pt x="7039" y="1437"/>
                  </a:lnTo>
                  <a:lnTo>
                    <a:pt x="7258" y="1754"/>
                  </a:lnTo>
                  <a:lnTo>
                    <a:pt x="7453" y="2071"/>
                  </a:lnTo>
                  <a:lnTo>
                    <a:pt x="7623" y="2412"/>
                  </a:lnTo>
                  <a:lnTo>
                    <a:pt x="7745" y="2777"/>
                  </a:lnTo>
                  <a:lnTo>
                    <a:pt x="7843" y="3167"/>
                  </a:lnTo>
                  <a:lnTo>
                    <a:pt x="7916" y="3556"/>
                  </a:lnTo>
                  <a:lnTo>
                    <a:pt x="7940" y="3970"/>
                  </a:lnTo>
                  <a:lnTo>
                    <a:pt x="7940" y="3970"/>
                  </a:lnTo>
                  <a:lnTo>
                    <a:pt x="7916" y="4360"/>
                  </a:lnTo>
                  <a:lnTo>
                    <a:pt x="7843" y="4750"/>
                  </a:lnTo>
                  <a:lnTo>
                    <a:pt x="7745" y="5139"/>
                  </a:lnTo>
                  <a:lnTo>
                    <a:pt x="7623" y="5505"/>
                  </a:lnTo>
                  <a:lnTo>
                    <a:pt x="7453" y="5846"/>
                  </a:lnTo>
                  <a:lnTo>
                    <a:pt x="7258" y="6187"/>
                  </a:lnTo>
                  <a:lnTo>
                    <a:pt x="7039" y="6479"/>
                  </a:lnTo>
                  <a:lnTo>
                    <a:pt x="6771" y="6771"/>
                  </a:lnTo>
                  <a:lnTo>
                    <a:pt x="6479" y="7015"/>
                  </a:lnTo>
                  <a:lnTo>
                    <a:pt x="6186" y="7258"/>
                  </a:lnTo>
                  <a:lnTo>
                    <a:pt x="5870" y="7453"/>
                  </a:lnTo>
                  <a:lnTo>
                    <a:pt x="5505" y="7624"/>
                  </a:lnTo>
                  <a:lnTo>
                    <a:pt x="5139" y="7745"/>
                  </a:lnTo>
                  <a:lnTo>
                    <a:pt x="4774" y="7843"/>
                  </a:lnTo>
                  <a:lnTo>
                    <a:pt x="4384" y="7892"/>
                  </a:lnTo>
                  <a:lnTo>
                    <a:pt x="3970" y="7916"/>
                  </a:lnTo>
                  <a:lnTo>
                    <a:pt x="3970" y="7916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Shape 219"/>
            <p:cNvSpPr/>
            <p:nvPr/>
          </p:nvSpPr>
          <p:spPr>
            <a:xfrm>
              <a:off x="1403100" y="482875"/>
              <a:ext cx="132750" cy="132150"/>
            </a:xfrm>
            <a:custGeom>
              <a:avLst/>
              <a:gdLst/>
              <a:ahLst/>
              <a:cxnLst/>
              <a:rect l="0" t="0" r="0" b="0"/>
              <a:pathLst>
                <a:path w="5310" h="5286" fill="none" extrusionOk="0">
                  <a:moveTo>
                    <a:pt x="2655" y="5286"/>
                  </a:moveTo>
                  <a:lnTo>
                    <a:pt x="2655" y="5286"/>
                  </a:lnTo>
                  <a:lnTo>
                    <a:pt x="2387" y="5286"/>
                  </a:lnTo>
                  <a:lnTo>
                    <a:pt x="2119" y="5237"/>
                  </a:lnTo>
                  <a:lnTo>
                    <a:pt x="1876" y="5164"/>
                  </a:lnTo>
                  <a:lnTo>
                    <a:pt x="1632" y="5091"/>
                  </a:lnTo>
                  <a:lnTo>
                    <a:pt x="1389" y="4969"/>
                  </a:lnTo>
                  <a:lnTo>
                    <a:pt x="1169" y="4847"/>
                  </a:lnTo>
                  <a:lnTo>
                    <a:pt x="975" y="4677"/>
                  </a:lnTo>
                  <a:lnTo>
                    <a:pt x="780" y="4506"/>
                  </a:lnTo>
                  <a:lnTo>
                    <a:pt x="609" y="4336"/>
                  </a:lnTo>
                  <a:lnTo>
                    <a:pt x="463" y="4117"/>
                  </a:lnTo>
                  <a:lnTo>
                    <a:pt x="317" y="3897"/>
                  </a:lnTo>
                  <a:lnTo>
                    <a:pt x="220" y="3678"/>
                  </a:lnTo>
                  <a:lnTo>
                    <a:pt x="122" y="3435"/>
                  </a:lnTo>
                  <a:lnTo>
                    <a:pt x="74" y="3191"/>
                  </a:lnTo>
                  <a:lnTo>
                    <a:pt x="25" y="2923"/>
                  </a:lnTo>
                  <a:lnTo>
                    <a:pt x="0" y="2655"/>
                  </a:lnTo>
                  <a:lnTo>
                    <a:pt x="0" y="2655"/>
                  </a:lnTo>
                  <a:lnTo>
                    <a:pt x="25" y="2387"/>
                  </a:lnTo>
                  <a:lnTo>
                    <a:pt x="74" y="2120"/>
                  </a:lnTo>
                  <a:lnTo>
                    <a:pt x="122" y="1852"/>
                  </a:lnTo>
                  <a:lnTo>
                    <a:pt x="220" y="1608"/>
                  </a:lnTo>
                  <a:lnTo>
                    <a:pt x="317" y="1389"/>
                  </a:lnTo>
                  <a:lnTo>
                    <a:pt x="463" y="1170"/>
                  </a:lnTo>
                  <a:lnTo>
                    <a:pt x="609" y="975"/>
                  </a:lnTo>
                  <a:lnTo>
                    <a:pt x="780" y="780"/>
                  </a:lnTo>
                  <a:lnTo>
                    <a:pt x="975" y="610"/>
                  </a:lnTo>
                  <a:lnTo>
                    <a:pt x="1169" y="463"/>
                  </a:lnTo>
                  <a:lnTo>
                    <a:pt x="1389" y="317"/>
                  </a:lnTo>
                  <a:lnTo>
                    <a:pt x="1632" y="220"/>
                  </a:lnTo>
                  <a:lnTo>
                    <a:pt x="1876" y="122"/>
                  </a:lnTo>
                  <a:lnTo>
                    <a:pt x="2119" y="49"/>
                  </a:lnTo>
                  <a:lnTo>
                    <a:pt x="2387" y="25"/>
                  </a:lnTo>
                  <a:lnTo>
                    <a:pt x="2655" y="1"/>
                  </a:lnTo>
                  <a:lnTo>
                    <a:pt x="2655" y="1"/>
                  </a:lnTo>
                  <a:lnTo>
                    <a:pt x="2923" y="25"/>
                  </a:lnTo>
                  <a:lnTo>
                    <a:pt x="3191" y="49"/>
                  </a:lnTo>
                  <a:lnTo>
                    <a:pt x="3435" y="122"/>
                  </a:lnTo>
                  <a:lnTo>
                    <a:pt x="3678" y="220"/>
                  </a:lnTo>
                  <a:lnTo>
                    <a:pt x="3922" y="317"/>
                  </a:lnTo>
                  <a:lnTo>
                    <a:pt x="4141" y="463"/>
                  </a:lnTo>
                  <a:lnTo>
                    <a:pt x="4336" y="610"/>
                  </a:lnTo>
                  <a:lnTo>
                    <a:pt x="4530" y="780"/>
                  </a:lnTo>
                  <a:lnTo>
                    <a:pt x="4701" y="975"/>
                  </a:lnTo>
                  <a:lnTo>
                    <a:pt x="4847" y="1170"/>
                  </a:lnTo>
                  <a:lnTo>
                    <a:pt x="4993" y="1389"/>
                  </a:lnTo>
                  <a:lnTo>
                    <a:pt x="5091" y="1608"/>
                  </a:lnTo>
                  <a:lnTo>
                    <a:pt x="5188" y="1852"/>
                  </a:lnTo>
                  <a:lnTo>
                    <a:pt x="5237" y="2120"/>
                  </a:lnTo>
                  <a:lnTo>
                    <a:pt x="5285" y="2387"/>
                  </a:lnTo>
                  <a:lnTo>
                    <a:pt x="5310" y="2655"/>
                  </a:lnTo>
                  <a:lnTo>
                    <a:pt x="5310" y="2655"/>
                  </a:lnTo>
                  <a:lnTo>
                    <a:pt x="5285" y="2923"/>
                  </a:lnTo>
                  <a:lnTo>
                    <a:pt x="5237" y="3191"/>
                  </a:lnTo>
                  <a:lnTo>
                    <a:pt x="5188" y="3435"/>
                  </a:lnTo>
                  <a:lnTo>
                    <a:pt x="5091" y="3678"/>
                  </a:lnTo>
                  <a:lnTo>
                    <a:pt x="4993" y="3897"/>
                  </a:lnTo>
                  <a:lnTo>
                    <a:pt x="4847" y="4117"/>
                  </a:lnTo>
                  <a:lnTo>
                    <a:pt x="4701" y="4336"/>
                  </a:lnTo>
                  <a:lnTo>
                    <a:pt x="4530" y="4506"/>
                  </a:lnTo>
                  <a:lnTo>
                    <a:pt x="4336" y="4677"/>
                  </a:lnTo>
                  <a:lnTo>
                    <a:pt x="4141" y="4847"/>
                  </a:lnTo>
                  <a:lnTo>
                    <a:pt x="3922" y="4969"/>
                  </a:lnTo>
                  <a:lnTo>
                    <a:pt x="3678" y="5091"/>
                  </a:lnTo>
                  <a:lnTo>
                    <a:pt x="3435" y="5164"/>
                  </a:lnTo>
                  <a:lnTo>
                    <a:pt x="3191" y="5237"/>
                  </a:lnTo>
                  <a:lnTo>
                    <a:pt x="2923" y="5286"/>
                  </a:lnTo>
                  <a:lnTo>
                    <a:pt x="2655" y="5286"/>
                  </a:lnTo>
                  <a:lnTo>
                    <a:pt x="2655" y="5286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Shape 220"/>
            <p:cNvSpPr/>
            <p:nvPr/>
          </p:nvSpPr>
          <p:spPr>
            <a:xfrm>
              <a:off x="1588800" y="435400"/>
              <a:ext cx="66400" cy="43850"/>
            </a:xfrm>
            <a:custGeom>
              <a:avLst/>
              <a:gdLst/>
              <a:ahLst/>
              <a:cxnLst/>
              <a:rect l="0" t="0" r="0" b="0"/>
              <a:pathLst>
                <a:path w="2656" h="1754" fill="none" extrusionOk="0">
                  <a:moveTo>
                    <a:pt x="2655" y="1266"/>
                  </a:moveTo>
                  <a:lnTo>
                    <a:pt x="2655" y="1266"/>
                  </a:lnTo>
                  <a:lnTo>
                    <a:pt x="2655" y="1364"/>
                  </a:lnTo>
                  <a:lnTo>
                    <a:pt x="2631" y="1461"/>
                  </a:lnTo>
                  <a:lnTo>
                    <a:pt x="2582" y="1534"/>
                  </a:lnTo>
                  <a:lnTo>
                    <a:pt x="2509" y="1607"/>
                  </a:lnTo>
                  <a:lnTo>
                    <a:pt x="2461" y="1680"/>
                  </a:lnTo>
                  <a:lnTo>
                    <a:pt x="2363" y="1705"/>
                  </a:lnTo>
                  <a:lnTo>
                    <a:pt x="2266" y="1754"/>
                  </a:lnTo>
                  <a:lnTo>
                    <a:pt x="2168" y="1754"/>
                  </a:lnTo>
                  <a:lnTo>
                    <a:pt x="488" y="1754"/>
                  </a:lnTo>
                  <a:lnTo>
                    <a:pt x="488" y="1754"/>
                  </a:lnTo>
                  <a:lnTo>
                    <a:pt x="390" y="1754"/>
                  </a:lnTo>
                  <a:lnTo>
                    <a:pt x="293" y="1705"/>
                  </a:lnTo>
                  <a:lnTo>
                    <a:pt x="220" y="1680"/>
                  </a:lnTo>
                  <a:lnTo>
                    <a:pt x="147" y="1607"/>
                  </a:lnTo>
                  <a:lnTo>
                    <a:pt x="74" y="1534"/>
                  </a:lnTo>
                  <a:lnTo>
                    <a:pt x="49" y="1461"/>
                  </a:lnTo>
                  <a:lnTo>
                    <a:pt x="1" y="1364"/>
                  </a:lnTo>
                  <a:lnTo>
                    <a:pt x="1" y="1266"/>
                  </a:lnTo>
                  <a:lnTo>
                    <a:pt x="1" y="487"/>
                  </a:lnTo>
                  <a:lnTo>
                    <a:pt x="1" y="487"/>
                  </a:lnTo>
                  <a:lnTo>
                    <a:pt x="1" y="390"/>
                  </a:lnTo>
                  <a:lnTo>
                    <a:pt x="49" y="292"/>
                  </a:lnTo>
                  <a:lnTo>
                    <a:pt x="74" y="219"/>
                  </a:lnTo>
                  <a:lnTo>
                    <a:pt x="147" y="146"/>
                  </a:lnTo>
                  <a:lnTo>
                    <a:pt x="220" y="73"/>
                  </a:lnTo>
                  <a:lnTo>
                    <a:pt x="293" y="49"/>
                  </a:lnTo>
                  <a:lnTo>
                    <a:pt x="390" y="0"/>
                  </a:lnTo>
                  <a:lnTo>
                    <a:pt x="488" y="0"/>
                  </a:lnTo>
                  <a:lnTo>
                    <a:pt x="2168" y="0"/>
                  </a:lnTo>
                  <a:lnTo>
                    <a:pt x="2168" y="0"/>
                  </a:lnTo>
                  <a:lnTo>
                    <a:pt x="2266" y="0"/>
                  </a:lnTo>
                  <a:lnTo>
                    <a:pt x="2363" y="49"/>
                  </a:lnTo>
                  <a:lnTo>
                    <a:pt x="2461" y="73"/>
                  </a:lnTo>
                  <a:lnTo>
                    <a:pt x="2509" y="146"/>
                  </a:lnTo>
                  <a:lnTo>
                    <a:pt x="2582" y="219"/>
                  </a:lnTo>
                  <a:lnTo>
                    <a:pt x="2631" y="292"/>
                  </a:lnTo>
                  <a:lnTo>
                    <a:pt x="2655" y="390"/>
                  </a:lnTo>
                  <a:lnTo>
                    <a:pt x="2655" y="487"/>
                  </a:lnTo>
                  <a:lnTo>
                    <a:pt x="2655" y="1266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Rectangle 3"/>
          <p:cNvSpPr/>
          <p:nvPr/>
        </p:nvSpPr>
        <p:spPr>
          <a:xfrm>
            <a:off x="5456420" y="3282846"/>
            <a:ext cx="779488" cy="40473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hape 132"/>
          <p:cNvSpPr txBox="1">
            <a:spLocks noGrp="1"/>
          </p:cNvSpPr>
          <p:nvPr>
            <p:ph type="body" idx="1"/>
          </p:nvPr>
        </p:nvSpPr>
        <p:spPr>
          <a:xfrm>
            <a:off x="530211" y="2218337"/>
            <a:ext cx="4251651" cy="20988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1800" dirty="0" smtClean="0">
                <a:latin typeface="Garamond" charset="0"/>
                <a:ea typeface="Garamond" charset="0"/>
                <a:cs typeface="Garamond" charset="0"/>
              </a:rPr>
              <a:t>Events targeting (Tech/Women’s Conferences, Concerts)</a:t>
            </a:r>
            <a:endParaRPr lang="en-US" sz="1800" dirty="0">
              <a:latin typeface="Garamond" charset="0"/>
              <a:ea typeface="Garamond" charset="0"/>
              <a:cs typeface="Garamond" charset="0"/>
            </a:endParaRPr>
          </a:p>
          <a:p>
            <a: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Char char="▫"/>
            </a:pPr>
            <a:endParaRPr lang="en-US" sz="1800" dirty="0">
              <a:latin typeface="Garamond" charset="0"/>
              <a:ea typeface="Garamond" charset="0"/>
              <a:cs typeface="Garamond" charset="0"/>
            </a:endParaRPr>
          </a:p>
          <a:p>
            <a: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Char char="▫"/>
            </a:pPr>
            <a:r>
              <a:rPr lang="en-US" sz="1600" dirty="0" smtClean="0">
                <a:latin typeface="Garamond" charset="0"/>
                <a:ea typeface="Garamond" charset="0"/>
                <a:cs typeface="Garamond" charset="0"/>
              </a:rPr>
              <a:t>Identify events date/time/location and stations nearby</a:t>
            </a:r>
            <a:endParaRPr sz="1600" b="1" dirty="0">
              <a:latin typeface="Garamond" charset="0"/>
              <a:ea typeface="Garamond" charset="0"/>
              <a:cs typeface="Garamond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2709" y="1648917"/>
            <a:ext cx="2725352" cy="111064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5211" y="2759562"/>
            <a:ext cx="3742850" cy="925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2561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1799177" y="1136618"/>
            <a:ext cx="5502900" cy="35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endParaRPr lang="en-US" sz="3600" b="1" dirty="0" smtClean="0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3600" b="1" dirty="0" smtClean="0"/>
              <a:t>Thank You!</a:t>
            </a:r>
            <a:endParaRPr sz="3600" b="1" dirty="0"/>
          </a:p>
        </p:txBody>
      </p:sp>
      <p:sp>
        <p:nvSpPr>
          <p:cNvPr id="102" name="Shape 102"/>
          <p:cNvSpPr txBox="1">
            <a:spLocks noGrp="1"/>
          </p:cNvSpPr>
          <p:nvPr>
            <p:ph type="sldNum" idx="12"/>
          </p:nvPr>
        </p:nvSpPr>
        <p:spPr>
          <a:xfrm>
            <a:off x="457200" y="4189182"/>
            <a:ext cx="548700" cy="54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Raleway"/>
                <a:ea typeface="Raleway"/>
                <a:cs typeface="Raleway"/>
                <a:sym typeface="Raleway"/>
              </a:rPr>
              <a:t>16</a:t>
            </a:fld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103" name="Shape 103"/>
          <p:cNvGrpSpPr/>
          <p:nvPr/>
        </p:nvGrpSpPr>
        <p:grpSpPr>
          <a:xfrm>
            <a:off x="574284" y="556824"/>
            <a:ext cx="292514" cy="292514"/>
            <a:chOff x="1278900" y="2333250"/>
            <a:chExt cx="381175" cy="381175"/>
          </a:xfrm>
        </p:grpSpPr>
        <p:sp>
          <p:nvSpPr>
            <p:cNvPr id="104" name="Shape 104"/>
            <p:cNvSpPr/>
            <p:nvPr/>
          </p:nvSpPr>
          <p:spPr>
            <a:xfrm>
              <a:off x="1278900" y="2333250"/>
              <a:ext cx="381175" cy="381175"/>
            </a:xfrm>
            <a:custGeom>
              <a:avLst/>
              <a:gdLst/>
              <a:ahLst/>
              <a:cxnLst/>
              <a:rect l="0" t="0" r="0" b="0"/>
              <a:pathLst>
                <a:path w="15247" h="15247" fill="none" extrusionOk="0">
                  <a:moveTo>
                    <a:pt x="7623" y="0"/>
                  </a:moveTo>
                  <a:lnTo>
                    <a:pt x="7623" y="0"/>
                  </a:lnTo>
                  <a:lnTo>
                    <a:pt x="7233" y="0"/>
                  </a:lnTo>
                  <a:lnTo>
                    <a:pt x="6844" y="49"/>
                  </a:lnTo>
                  <a:lnTo>
                    <a:pt x="6454" y="98"/>
                  </a:lnTo>
                  <a:lnTo>
                    <a:pt x="6089" y="147"/>
                  </a:lnTo>
                  <a:lnTo>
                    <a:pt x="5723" y="244"/>
                  </a:lnTo>
                  <a:lnTo>
                    <a:pt x="5358" y="341"/>
                  </a:lnTo>
                  <a:lnTo>
                    <a:pt x="4993" y="463"/>
                  </a:lnTo>
                  <a:lnTo>
                    <a:pt x="4652" y="609"/>
                  </a:lnTo>
                  <a:lnTo>
                    <a:pt x="4311" y="755"/>
                  </a:lnTo>
                  <a:lnTo>
                    <a:pt x="3994" y="926"/>
                  </a:lnTo>
                  <a:lnTo>
                    <a:pt x="3678" y="1096"/>
                  </a:lnTo>
                  <a:lnTo>
                    <a:pt x="3361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29" y="2777"/>
                  </a:lnTo>
                  <a:lnTo>
                    <a:pt x="1510" y="3069"/>
                  </a:lnTo>
                  <a:lnTo>
                    <a:pt x="1291" y="3361"/>
                  </a:lnTo>
                  <a:lnTo>
                    <a:pt x="1096" y="3678"/>
                  </a:lnTo>
                  <a:lnTo>
                    <a:pt x="926" y="3995"/>
                  </a:lnTo>
                  <a:lnTo>
                    <a:pt x="755" y="4311"/>
                  </a:lnTo>
                  <a:lnTo>
                    <a:pt x="609" y="4652"/>
                  </a:lnTo>
                  <a:lnTo>
                    <a:pt x="463" y="4993"/>
                  </a:lnTo>
                  <a:lnTo>
                    <a:pt x="341" y="5358"/>
                  </a:lnTo>
                  <a:lnTo>
                    <a:pt x="244" y="5724"/>
                  </a:lnTo>
                  <a:lnTo>
                    <a:pt x="146" y="6089"/>
                  </a:lnTo>
                  <a:lnTo>
                    <a:pt x="97" y="6454"/>
                  </a:lnTo>
                  <a:lnTo>
                    <a:pt x="49" y="6844"/>
                  </a:lnTo>
                  <a:lnTo>
                    <a:pt x="0" y="7234"/>
                  </a:lnTo>
                  <a:lnTo>
                    <a:pt x="0" y="7623"/>
                  </a:lnTo>
                  <a:lnTo>
                    <a:pt x="0" y="7623"/>
                  </a:lnTo>
                  <a:lnTo>
                    <a:pt x="0" y="8013"/>
                  </a:lnTo>
                  <a:lnTo>
                    <a:pt x="49" y="8403"/>
                  </a:lnTo>
                  <a:lnTo>
                    <a:pt x="97" y="8793"/>
                  </a:lnTo>
                  <a:lnTo>
                    <a:pt x="146" y="9158"/>
                  </a:lnTo>
                  <a:lnTo>
                    <a:pt x="244" y="9523"/>
                  </a:lnTo>
                  <a:lnTo>
                    <a:pt x="341" y="9889"/>
                  </a:lnTo>
                  <a:lnTo>
                    <a:pt x="463" y="10254"/>
                  </a:lnTo>
                  <a:lnTo>
                    <a:pt x="609" y="10595"/>
                  </a:lnTo>
                  <a:lnTo>
                    <a:pt x="755" y="10936"/>
                  </a:lnTo>
                  <a:lnTo>
                    <a:pt x="926" y="11252"/>
                  </a:lnTo>
                  <a:lnTo>
                    <a:pt x="1096" y="11569"/>
                  </a:lnTo>
                  <a:lnTo>
                    <a:pt x="1291" y="11886"/>
                  </a:lnTo>
                  <a:lnTo>
                    <a:pt x="1510" y="12178"/>
                  </a:lnTo>
                  <a:lnTo>
                    <a:pt x="1729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1" y="13956"/>
                  </a:lnTo>
                  <a:lnTo>
                    <a:pt x="3678" y="14151"/>
                  </a:lnTo>
                  <a:lnTo>
                    <a:pt x="3994" y="14321"/>
                  </a:lnTo>
                  <a:lnTo>
                    <a:pt x="4311" y="14492"/>
                  </a:lnTo>
                  <a:lnTo>
                    <a:pt x="4652" y="14638"/>
                  </a:lnTo>
                  <a:lnTo>
                    <a:pt x="4993" y="14784"/>
                  </a:lnTo>
                  <a:lnTo>
                    <a:pt x="5358" y="14906"/>
                  </a:lnTo>
                  <a:lnTo>
                    <a:pt x="5723" y="15003"/>
                  </a:lnTo>
                  <a:lnTo>
                    <a:pt x="6089" y="15100"/>
                  </a:lnTo>
                  <a:lnTo>
                    <a:pt x="6454" y="15149"/>
                  </a:lnTo>
                  <a:lnTo>
                    <a:pt x="6844" y="15198"/>
                  </a:lnTo>
                  <a:lnTo>
                    <a:pt x="7233" y="15247"/>
                  </a:lnTo>
                  <a:lnTo>
                    <a:pt x="7623" y="15247"/>
                  </a:lnTo>
                  <a:lnTo>
                    <a:pt x="7623" y="15247"/>
                  </a:lnTo>
                  <a:lnTo>
                    <a:pt x="8013" y="15247"/>
                  </a:lnTo>
                  <a:lnTo>
                    <a:pt x="8403" y="15198"/>
                  </a:lnTo>
                  <a:lnTo>
                    <a:pt x="8792" y="15149"/>
                  </a:lnTo>
                  <a:lnTo>
                    <a:pt x="9158" y="15100"/>
                  </a:lnTo>
                  <a:lnTo>
                    <a:pt x="9523" y="15003"/>
                  </a:lnTo>
                  <a:lnTo>
                    <a:pt x="9888" y="14906"/>
                  </a:lnTo>
                  <a:lnTo>
                    <a:pt x="10253" y="14784"/>
                  </a:lnTo>
                  <a:lnTo>
                    <a:pt x="10594" y="14638"/>
                  </a:lnTo>
                  <a:lnTo>
                    <a:pt x="10935" y="14492"/>
                  </a:lnTo>
                  <a:lnTo>
                    <a:pt x="11252" y="14321"/>
                  </a:lnTo>
                  <a:lnTo>
                    <a:pt x="11569" y="14151"/>
                  </a:lnTo>
                  <a:lnTo>
                    <a:pt x="11885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3" y="12738"/>
                  </a:lnTo>
                  <a:lnTo>
                    <a:pt x="13517" y="12470"/>
                  </a:lnTo>
                  <a:lnTo>
                    <a:pt x="13736" y="12178"/>
                  </a:lnTo>
                  <a:lnTo>
                    <a:pt x="13955" y="11886"/>
                  </a:lnTo>
                  <a:lnTo>
                    <a:pt x="14150" y="11569"/>
                  </a:lnTo>
                  <a:lnTo>
                    <a:pt x="14321" y="11252"/>
                  </a:lnTo>
                  <a:lnTo>
                    <a:pt x="14491" y="10936"/>
                  </a:lnTo>
                  <a:lnTo>
                    <a:pt x="14637" y="10595"/>
                  </a:lnTo>
                  <a:lnTo>
                    <a:pt x="14783" y="10254"/>
                  </a:lnTo>
                  <a:lnTo>
                    <a:pt x="14905" y="9889"/>
                  </a:lnTo>
                  <a:lnTo>
                    <a:pt x="15003" y="9523"/>
                  </a:lnTo>
                  <a:lnTo>
                    <a:pt x="15100" y="9158"/>
                  </a:lnTo>
                  <a:lnTo>
                    <a:pt x="15149" y="8793"/>
                  </a:lnTo>
                  <a:lnTo>
                    <a:pt x="15198" y="8403"/>
                  </a:lnTo>
                  <a:lnTo>
                    <a:pt x="15246" y="8013"/>
                  </a:lnTo>
                  <a:lnTo>
                    <a:pt x="15246" y="7623"/>
                  </a:lnTo>
                  <a:lnTo>
                    <a:pt x="15246" y="7623"/>
                  </a:lnTo>
                  <a:lnTo>
                    <a:pt x="15246" y="7234"/>
                  </a:lnTo>
                  <a:lnTo>
                    <a:pt x="15198" y="6844"/>
                  </a:lnTo>
                  <a:lnTo>
                    <a:pt x="15149" y="6454"/>
                  </a:lnTo>
                  <a:lnTo>
                    <a:pt x="15100" y="6089"/>
                  </a:lnTo>
                  <a:lnTo>
                    <a:pt x="15003" y="5724"/>
                  </a:lnTo>
                  <a:lnTo>
                    <a:pt x="14905" y="5358"/>
                  </a:lnTo>
                  <a:lnTo>
                    <a:pt x="14783" y="4993"/>
                  </a:lnTo>
                  <a:lnTo>
                    <a:pt x="14637" y="4652"/>
                  </a:lnTo>
                  <a:lnTo>
                    <a:pt x="14491" y="4311"/>
                  </a:lnTo>
                  <a:lnTo>
                    <a:pt x="14321" y="3995"/>
                  </a:lnTo>
                  <a:lnTo>
                    <a:pt x="14150" y="3678"/>
                  </a:lnTo>
                  <a:lnTo>
                    <a:pt x="13955" y="3361"/>
                  </a:lnTo>
                  <a:lnTo>
                    <a:pt x="13736" y="3069"/>
                  </a:lnTo>
                  <a:lnTo>
                    <a:pt x="13517" y="2777"/>
                  </a:lnTo>
                  <a:lnTo>
                    <a:pt x="13273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5" y="1291"/>
                  </a:lnTo>
                  <a:lnTo>
                    <a:pt x="11569" y="1096"/>
                  </a:lnTo>
                  <a:lnTo>
                    <a:pt x="11252" y="926"/>
                  </a:lnTo>
                  <a:lnTo>
                    <a:pt x="10935" y="755"/>
                  </a:lnTo>
                  <a:lnTo>
                    <a:pt x="10594" y="609"/>
                  </a:lnTo>
                  <a:lnTo>
                    <a:pt x="10253" y="463"/>
                  </a:lnTo>
                  <a:lnTo>
                    <a:pt x="9888" y="341"/>
                  </a:lnTo>
                  <a:lnTo>
                    <a:pt x="9523" y="244"/>
                  </a:lnTo>
                  <a:lnTo>
                    <a:pt x="9158" y="147"/>
                  </a:lnTo>
                  <a:lnTo>
                    <a:pt x="8792" y="98"/>
                  </a:lnTo>
                  <a:lnTo>
                    <a:pt x="8403" y="49"/>
                  </a:lnTo>
                  <a:lnTo>
                    <a:pt x="8013" y="0"/>
                  </a:lnTo>
                  <a:lnTo>
                    <a:pt x="7623" y="0"/>
                  </a:lnTo>
                  <a:lnTo>
                    <a:pt x="7623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Shape 105"/>
            <p:cNvSpPr/>
            <p:nvPr/>
          </p:nvSpPr>
          <p:spPr>
            <a:xfrm>
              <a:off x="1525475" y="2503125"/>
              <a:ext cx="43875" cy="47525"/>
            </a:xfrm>
            <a:custGeom>
              <a:avLst/>
              <a:gdLst/>
              <a:ahLst/>
              <a:cxnLst/>
              <a:rect l="0" t="0" r="0" b="0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Shape 106"/>
            <p:cNvSpPr/>
            <p:nvPr/>
          </p:nvSpPr>
          <p:spPr>
            <a:xfrm>
              <a:off x="1369600" y="2503125"/>
              <a:ext cx="43875" cy="47525"/>
            </a:xfrm>
            <a:custGeom>
              <a:avLst/>
              <a:gdLst/>
              <a:ahLst/>
              <a:cxnLst/>
              <a:rect l="0" t="0" r="0" b="0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1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1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Shape 107"/>
            <p:cNvSpPr/>
            <p:nvPr/>
          </p:nvSpPr>
          <p:spPr>
            <a:xfrm>
              <a:off x="1369600" y="2604200"/>
              <a:ext cx="199750" cy="40825"/>
            </a:xfrm>
            <a:custGeom>
              <a:avLst/>
              <a:gdLst/>
              <a:ahLst/>
              <a:cxnLst/>
              <a:rect l="0" t="0" r="0" b="0"/>
              <a:pathLst>
                <a:path w="7990" h="1633" fill="none" extrusionOk="0">
                  <a:moveTo>
                    <a:pt x="7989" y="0"/>
                  </a:moveTo>
                  <a:lnTo>
                    <a:pt x="7989" y="0"/>
                  </a:lnTo>
                  <a:lnTo>
                    <a:pt x="7575" y="366"/>
                  </a:lnTo>
                  <a:lnTo>
                    <a:pt x="7137" y="707"/>
                  </a:lnTo>
                  <a:lnTo>
                    <a:pt x="6650" y="975"/>
                  </a:lnTo>
                  <a:lnTo>
                    <a:pt x="6163" y="1218"/>
                  </a:lnTo>
                  <a:lnTo>
                    <a:pt x="5627" y="1389"/>
                  </a:lnTo>
                  <a:lnTo>
                    <a:pt x="5115" y="1535"/>
                  </a:lnTo>
                  <a:lnTo>
                    <a:pt x="4555" y="1608"/>
                  </a:lnTo>
                  <a:lnTo>
                    <a:pt x="3995" y="1632"/>
                  </a:lnTo>
                  <a:lnTo>
                    <a:pt x="3995" y="1632"/>
                  </a:lnTo>
                  <a:lnTo>
                    <a:pt x="3435" y="1608"/>
                  </a:lnTo>
                  <a:lnTo>
                    <a:pt x="2875" y="1535"/>
                  </a:lnTo>
                  <a:lnTo>
                    <a:pt x="2363" y="1389"/>
                  </a:lnTo>
                  <a:lnTo>
                    <a:pt x="1828" y="1218"/>
                  </a:lnTo>
                  <a:lnTo>
                    <a:pt x="1340" y="975"/>
                  </a:lnTo>
                  <a:lnTo>
                    <a:pt x="853" y="707"/>
                  </a:lnTo>
                  <a:lnTo>
                    <a:pt x="415" y="366"/>
                  </a:ln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 txBox="1">
            <a:spLocks noGrp="1"/>
          </p:cNvSpPr>
          <p:nvPr>
            <p:ph type="title"/>
          </p:nvPr>
        </p:nvSpPr>
        <p:spPr>
          <a:xfrm>
            <a:off x="457200" y="1146025"/>
            <a:ext cx="2154600" cy="8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smtClean="0">
                <a:latin typeface="Garamond" charset="0"/>
                <a:ea typeface="Garamond" charset="0"/>
                <a:cs typeface="Garamond" charset="0"/>
              </a:rPr>
              <a:t>The Gala</a:t>
            </a:r>
            <a:endParaRPr sz="2400" dirty="0">
              <a:latin typeface="Garamond" charset="0"/>
              <a:ea typeface="Garamond" charset="0"/>
              <a:cs typeface="Garamond" charset="0"/>
            </a:endParaRPr>
          </a:p>
        </p:txBody>
      </p:sp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2961550" y="1146025"/>
            <a:ext cx="5887982" cy="35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Char char="▫"/>
            </a:pPr>
            <a:r>
              <a:rPr lang="en-US" b="1" dirty="0" smtClean="0">
                <a:latin typeface="Garamond" charset="0"/>
                <a:ea typeface="Garamond" charset="0"/>
                <a:cs typeface="Garamond" charset="0"/>
              </a:rPr>
              <a:t>How to place street teams?</a:t>
            </a:r>
          </a:p>
          <a:p>
            <a: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Char char="▫"/>
            </a:pPr>
            <a:endParaRPr b="1" dirty="0">
              <a:latin typeface="Garamond" charset="0"/>
              <a:ea typeface="Garamond" charset="0"/>
              <a:cs typeface="Garamond" charset="0"/>
            </a:endParaRPr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▫"/>
            </a:pPr>
            <a:r>
              <a:rPr lang="en-US" b="1" dirty="0" smtClean="0">
                <a:latin typeface="Garamond" charset="0"/>
                <a:ea typeface="Garamond" charset="0"/>
                <a:cs typeface="Garamond" charset="0"/>
              </a:rPr>
              <a:t>Leverage historical MTA data</a:t>
            </a:r>
            <a:endParaRPr b="1" dirty="0">
              <a:latin typeface="Garamond" charset="0"/>
              <a:ea typeface="Garamond" charset="0"/>
              <a:cs typeface="Garamond" charset="0"/>
            </a:endParaRPr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▫"/>
            </a:pPr>
            <a:endParaRPr lang="en-US" b="1" dirty="0" smtClean="0">
              <a:latin typeface="Garamond" charset="0"/>
              <a:ea typeface="Garamond" charset="0"/>
              <a:cs typeface="Garamond" charset="0"/>
            </a:endParaRPr>
          </a:p>
        </p:txBody>
      </p:sp>
      <p:grpSp>
        <p:nvGrpSpPr>
          <p:cNvPr id="133" name="Shape 133"/>
          <p:cNvGrpSpPr/>
          <p:nvPr/>
        </p:nvGrpSpPr>
        <p:grpSpPr>
          <a:xfrm>
            <a:off x="568954" y="551499"/>
            <a:ext cx="215966" cy="342399"/>
            <a:chOff x="6718575" y="2318625"/>
            <a:chExt cx="256950" cy="407375"/>
          </a:xfrm>
        </p:grpSpPr>
        <p:sp>
          <p:nvSpPr>
            <p:cNvPr id="134" name="Shape 134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Shape 135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Shape 136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0" t="0" r="0" b="0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Shape 137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Shape 138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0" t="0" r="0" b="0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Shape 139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Shape 140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0" t="0" r="0" b="0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Shape 141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0" t="0" r="0" b="0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2" name="Shape 142"/>
          <p:cNvSpPr txBox="1">
            <a:spLocks noGrp="1"/>
          </p:cNvSpPr>
          <p:nvPr>
            <p:ph type="sldNum" idx="12"/>
          </p:nvPr>
        </p:nvSpPr>
        <p:spPr>
          <a:xfrm>
            <a:off x="457200" y="4189182"/>
            <a:ext cx="548700" cy="54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729547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 txBox="1">
            <a:spLocks noGrp="1"/>
          </p:cNvSpPr>
          <p:nvPr>
            <p:ph type="title"/>
          </p:nvPr>
        </p:nvSpPr>
        <p:spPr>
          <a:xfrm>
            <a:off x="457200" y="1146025"/>
            <a:ext cx="2154600" cy="8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smtClean="0">
                <a:latin typeface="Garamond" charset="0"/>
                <a:ea typeface="Garamond" charset="0"/>
                <a:cs typeface="Garamond" charset="0"/>
              </a:rPr>
              <a:t>Methodology</a:t>
            </a:r>
            <a:endParaRPr sz="2400" dirty="0">
              <a:latin typeface="Garamond" charset="0"/>
              <a:ea typeface="Garamond" charset="0"/>
              <a:cs typeface="Garamond" charset="0"/>
            </a:endParaRPr>
          </a:p>
        </p:txBody>
      </p:sp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2961550" y="1146025"/>
            <a:ext cx="5887982" cy="35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Char char="▫"/>
            </a:pPr>
            <a:r>
              <a:rPr lang="en-US" b="1" dirty="0" smtClean="0">
                <a:latin typeface="Garamond" charset="0"/>
                <a:ea typeface="Garamond" charset="0"/>
                <a:cs typeface="Garamond" charset="0"/>
              </a:rPr>
              <a:t>Assumptions</a:t>
            </a:r>
          </a:p>
          <a:p>
            <a: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Char char="▫"/>
            </a:pPr>
            <a:endParaRPr b="1" dirty="0">
              <a:latin typeface="Garamond" charset="0"/>
              <a:ea typeface="Garamond" charset="0"/>
              <a:cs typeface="Garamond" charset="0"/>
            </a:endParaRPr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▫"/>
            </a:pPr>
            <a:r>
              <a:rPr lang="en-US" b="1" dirty="0" smtClean="0">
                <a:latin typeface="Garamond" charset="0"/>
                <a:ea typeface="Garamond" charset="0"/>
                <a:cs typeface="Garamond" charset="0"/>
              </a:rPr>
              <a:t>Data Cleaning / Aggregation</a:t>
            </a:r>
            <a:endParaRPr b="1" dirty="0">
              <a:latin typeface="Garamond" charset="0"/>
              <a:ea typeface="Garamond" charset="0"/>
              <a:cs typeface="Garamond" charset="0"/>
            </a:endParaRPr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▫"/>
            </a:pPr>
            <a:endParaRPr lang="en-US" b="1" dirty="0">
              <a:latin typeface="Garamond" charset="0"/>
              <a:ea typeface="Garamond" charset="0"/>
              <a:cs typeface="Garamond" charset="0"/>
            </a:endParaRPr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▫"/>
            </a:pPr>
            <a:r>
              <a:rPr lang="en-US" b="1" dirty="0" smtClean="0">
                <a:latin typeface="Garamond" charset="0"/>
                <a:ea typeface="Garamond" charset="0"/>
                <a:cs typeface="Garamond" charset="0"/>
              </a:rPr>
              <a:t>Recommendations</a:t>
            </a:r>
            <a:endParaRPr b="1" dirty="0">
              <a:latin typeface="Garamond" charset="0"/>
              <a:ea typeface="Garamond" charset="0"/>
              <a:cs typeface="Garamond" charset="0"/>
            </a:endParaRPr>
          </a:p>
        </p:txBody>
      </p:sp>
      <p:grpSp>
        <p:nvGrpSpPr>
          <p:cNvPr id="133" name="Shape 133"/>
          <p:cNvGrpSpPr/>
          <p:nvPr/>
        </p:nvGrpSpPr>
        <p:grpSpPr>
          <a:xfrm>
            <a:off x="568954" y="551499"/>
            <a:ext cx="215966" cy="342399"/>
            <a:chOff x="6718575" y="2318625"/>
            <a:chExt cx="256950" cy="407375"/>
          </a:xfrm>
        </p:grpSpPr>
        <p:sp>
          <p:nvSpPr>
            <p:cNvPr id="134" name="Shape 134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Shape 135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Shape 136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0" t="0" r="0" b="0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Shape 137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Shape 138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0" t="0" r="0" b="0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Shape 139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Shape 140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0" t="0" r="0" b="0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Shape 141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0" t="0" r="0" b="0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2" name="Shape 142"/>
          <p:cNvSpPr txBox="1">
            <a:spLocks noGrp="1"/>
          </p:cNvSpPr>
          <p:nvPr>
            <p:ph type="sldNum" idx="12"/>
          </p:nvPr>
        </p:nvSpPr>
        <p:spPr>
          <a:xfrm>
            <a:off x="457200" y="4189182"/>
            <a:ext cx="548700" cy="54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045306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 txBox="1">
            <a:spLocks noGrp="1"/>
          </p:cNvSpPr>
          <p:nvPr>
            <p:ph type="ctrTitle"/>
          </p:nvPr>
        </p:nvSpPr>
        <p:spPr>
          <a:xfrm>
            <a:off x="685800" y="1811950"/>
            <a:ext cx="66294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Garamond" charset="0"/>
                <a:ea typeface="Garamond" charset="0"/>
                <a:cs typeface="Garamond" charset="0"/>
              </a:rPr>
              <a:t>Data Cleaning &amp; Aggregation</a:t>
            </a:r>
            <a:endParaRPr dirty="0">
              <a:latin typeface="Garamond" charset="0"/>
              <a:ea typeface="Garamond" charset="0"/>
              <a:cs typeface="Garamond" charset="0"/>
            </a:endParaRPr>
          </a:p>
        </p:txBody>
      </p:sp>
      <p:grpSp>
        <p:nvGrpSpPr>
          <p:cNvPr id="114" name="Shape 114"/>
          <p:cNvGrpSpPr/>
          <p:nvPr/>
        </p:nvGrpSpPr>
        <p:grpSpPr>
          <a:xfrm>
            <a:off x="795128" y="927910"/>
            <a:ext cx="548628" cy="530528"/>
            <a:chOff x="1247825" y="5001950"/>
            <a:chExt cx="443300" cy="428675"/>
          </a:xfrm>
        </p:grpSpPr>
        <p:sp>
          <p:nvSpPr>
            <p:cNvPr id="115" name="Shape 115"/>
            <p:cNvSpPr/>
            <p:nvPr/>
          </p:nvSpPr>
          <p:spPr>
            <a:xfrm>
              <a:off x="1247825" y="5168175"/>
              <a:ext cx="373875" cy="221650"/>
            </a:xfrm>
            <a:custGeom>
              <a:avLst/>
              <a:gdLst/>
              <a:ahLst/>
              <a:cxnLst/>
              <a:rect l="0" t="0" r="0" b="0"/>
              <a:pathLst>
                <a:path w="14955" h="8866" fill="none" extrusionOk="0">
                  <a:moveTo>
                    <a:pt x="12178" y="8865"/>
                  </a:moveTo>
                  <a:lnTo>
                    <a:pt x="12178" y="8865"/>
                  </a:lnTo>
                  <a:lnTo>
                    <a:pt x="12325" y="8841"/>
                  </a:lnTo>
                  <a:lnTo>
                    <a:pt x="12471" y="8792"/>
                  </a:lnTo>
                  <a:lnTo>
                    <a:pt x="12592" y="8695"/>
                  </a:lnTo>
                  <a:lnTo>
                    <a:pt x="12666" y="8573"/>
                  </a:lnTo>
                  <a:lnTo>
                    <a:pt x="12666" y="8573"/>
                  </a:lnTo>
                  <a:lnTo>
                    <a:pt x="12958" y="8037"/>
                  </a:lnTo>
                  <a:lnTo>
                    <a:pt x="13323" y="7331"/>
                  </a:lnTo>
                  <a:lnTo>
                    <a:pt x="13688" y="6454"/>
                  </a:lnTo>
                  <a:lnTo>
                    <a:pt x="13883" y="5991"/>
                  </a:lnTo>
                  <a:lnTo>
                    <a:pt x="14078" y="5480"/>
                  </a:lnTo>
                  <a:lnTo>
                    <a:pt x="14249" y="4944"/>
                  </a:lnTo>
                  <a:lnTo>
                    <a:pt x="14419" y="4360"/>
                  </a:lnTo>
                  <a:lnTo>
                    <a:pt x="14565" y="3775"/>
                  </a:lnTo>
                  <a:lnTo>
                    <a:pt x="14711" y="3166"/>
                  </a:lnTo>
                  <a:lnTo>
                    <a:pt x="14809" y="2533"/>
                  </a:lnTo>
                  <a:lnTo>
                    <a:pt x="14882" y="1875"/>
                  </a:lnTo>
                  <a:lnTo>
                    <a:pt x="14931" y="1218"/>
                  </a:lnTo>
                  <a:lnTo>
                    <a:pt x="14955" y="536"/>
                  </a:lnTo>
                  <a:lnTo>
                    <a:pt x="14955" y="536"/>
                  </a:lnTo>
                  <a:lnTo>
                    <a:pt x="14955" y="438"/>
                  </a:lnTo>
                  <a:lnTo>
                    <a:pt x="14906" y="341"/>
                  </a:lnTo>
                  <a:lnTo>
                    <a:pt x="14857" y="244"/>
                  </a:lnTo>
                  <a:lnTo>
                    <a:pt x="14809" y="146"/>
                  </a:lnTo>
                  <a:lnTo>
                    <a:pt x="14711" y="97"/>
                  </a:lnTo>
                  <a:lnTo>
                    <a:pt x="14614" y="24"/>
                  </a:lnTo>
                  <a:lnTo>
                    <a:pt x="14516" y="0"/>
                  </a:lnTo>
                  <a:lnTo>
                    <a:pt x="14395" y="0"/>
                  </a:lnTo>
                  <a:lnTo>
                    <a:pt x="3338" y="0"/>
                  </a:lnTo>
                  <a:lnTo>
                    <a:pt x="3338" y="0"/>
                  </a:lnTo>
                  <a:lnTo>
                    <a:pt x="3216" y="0"/>
                  </a:lnTo>
                  <a:lnTo>
                    <a:pt x="3118" y="24"/>
                  </a:lnTo>
                  <a:lnTo>
                    <a:pt x="3021" y="97"/>
                  </a:lnTo>
                  <a:lnTo>
                    <a:pt x="2924" y="146"/>
                  </a:lnTo>
                  <a:lnTo>
                    <a:pt x="2875" y="244"/>
                  </a:lnTo>
                  <a:lnTo>
                    <a:pt x="2826" y="341"/>
                  </a:lnTo>
                  <a:lnTo>
                    <a:pt x="2777" y="438"/>
                  </a:lnTo>
                  <a:lnTo>
                    <a:pt x="2777" y="536"/>
                  </a:lnTo>
                  <a:lnTo>
                    <a:pt x="2777" y="536"/>
                  </a:lnTo>
                  <a:lnTo>
                    <a:pt x="2777" y="706"/>
                  </a:lnTo>
                  <a:lnTo>
                    <a:pt x="2777" y="706"/>
                  </a:lnTo>
                  <a:lnTo>
                    <a:pt x="2558" y="633"/>
                  </a:lnTo>
                  <a:lnTo>
                    <a:pt x="2363" y="585"/>
                  </a:lnTo>
                  <a:lnTo>
                    <a:pt x="2144" y="560"/>
                  </a:lnTo>
                  <a:lnTo>
                    <a:pt x="1949" y="536"/>
                  </a:lnTo>
                  <a:lnTo>
                    <a:pt x="1949" y="536"/>
                  </a:lnTo>
                  <a:lnTo>
                    <a:pt x="1755" y="560"/>
                  </a:lnTo>
                  <a:lnTo>
                    <a:pt x="1560" y="585"/>
                  </a:lnTo>
                  <a:lnTo>
                    <a:pt x="1365" y="633"/>
                  </a:lnTo>
                  <a:lnTo>
                    <a:pt x="1194" y="706"/>
                  </a:lnTo>
                  <a:lnTo>
                    <a:pt x="1024" y="779"/>
                  </a:lnTo>
                  <a:lnTo>
                    <a:pt x="853" y="877"/>
                  </a:lnTo>
                  <a:lnTo>
                    <a:pt x="707" y="999"/>
                  </a:lnTo>
                  <a:lnTo>
                    <a:pt x="561" y="1120"/>
                  </a:lnTo>
                  <a:lnTo>
                    <a:pt x="439" y="1242"/>
                  </a:lnTo>
                  <a:lnTo>
                    <a:pt x="342" y="1413"/>
                  </a:lnTo>
                  <a:lnTo>
                    <a:pt x="244" y="1559"/>
                  </a:lnTo>
                  <a:lnTo>
                    <a:pt x="147" y="1729"/>
                  </a:lnTo>
                  <a:lnTo>
                    <a:pt x="98" y="1900"/>
                  </a:lnTo>
                  <a:lnTo>
                    <a:pt x="50" y="2095"/>
                  </a:lnTo>
                  <a:lnTo>
                    <a:pt x="1" y="2289"/>
                  </a:lnTo>
                  <a:lnTo>
                    <a:pt x="1" y="2484"/>
                  </a:lnTo>
                  <a:lnTo>
                    <a:pt x="1" y="2484"/>
                  </a:lnTo>
                  <a:lnTo>
                    <a:pt x="25" y="2850"/>
                  </a:lnTo>
                  <a:lnTo>
                    <a:pt x="98" y="3191"/>
                  </a:lnTo>
                  <a:lnTo>
                    <a:pt x="220" y="3556"/>
                  </a:lnTo>
                  <a:lnTo>
                    <a:pt x="366" y="3872"/>
                  </a:lnTo>
                  <a:lnTo>
                    <a:pt x="561" y="4213"/>
                  </a:lnTo>
                  <a:lnTo>
                    <a:pt x="780" y="4530"/>
                  </a:lnTo>
                  <a:lnTo>
                    <a:pt x="1024" y="4822"/>
                  </a:lnTo>
                  <a:lnTo>
                    <a:pt x="1292" y="5090"/>
                  </a:lnTo>
                  <a:lnTo>
                    <a:pt x="1584" y="5334"/>
                  </a:lnTo>
                  <a:lnTo>
                    <a:pt x="1901" y="5577"/>
                  </a:lnTo>
                  <a:lnTo>
                    <a:pt x="2242" y="5772"/>
                  </a:lnTo>
                  <a:lnTo>
                    <a:pt x="2583" y="5943"/>
                  </a:lnTo>
                  <a:lnTo>
                    <a:pt x="2924" y="6089"/>
                  </a:lnTo>
                  <a:lnTo>
                    <a:pt x="3265" y="6186"/>
                  </a:lnTo>
                  <a:lnTo>
                    <a:pt x="3605" y="6259"/>
                  </a:lnTo>
                  <a:lnTo>
                    <a:pt x="3946" y="6284"/>
                  </a:lnTo>
                  <a:lnTo>
                    <a:pt x="3946" y="6284"/>
                  </a:lnTo>
                  <a:lnTo>
                    <a:pt x="4068" y="6625"/>
                  </a:lnTo>
                  <a:lnTo>
                    <a:pt x="4214" y="6941"/>
                  </a:lnTo>
                  <a:lnTo>
                    <a:pt x="4507" y="7574"/>
                  </a:lnTo>
                  <a:lnTo>
                    <a:pt x="4799" y="8110"/>
                  </a:lnTo>
                  <a:lnTo>
                    <a:pt x="5067" y="8573"/>
                  </a:lnTo>
                  <a:lnTo>
                    <a:pt x="5067" y="8573"/>
                  </a:lnTo>
                  <a:lnTo>
                    <a:pt x="5140" y="8695"/>
                  </a:lnTo>
                  <a:lnTo>
                    <a:pt x="5262" y="8792"/>
                  </a:lnTo>
                  <a:lnTo>
                    <a:pt x="5408" y="8841"/>
                  </a:lnTo>
                  <a:lnTo>
                    <a:pt x="5554" y="8865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Shape 116"/>
            <p:cNvSpPr/>
            <p:nvPr/>
          </p:nvSpPr>
          <p:spPr>
            <a:xfrm>
              <a:off x="1275850" y="5209575"/>
              <a:ext cx="60900" cy="87075"/>
            </a:xfrm>
            <a:custGeom>
              <a:avLst/>
              <a:gdLst/>
              <a:ahLst/>
              <a:cxnLst/>
              <a:rect l="0" t="0" r="0" b="0"/>
              <a:pathLst>
                <a:path w="2436" h="3483" fill="none" extrusionOk="0">
                  <a:moveTo>
                    <a:pt x="0" y="828"/>
                  </a:moveTo>
                  <a:lnTo>
                    <a:pt x="0" y="828"/>
                  </a:lnTo>
                  <a:lnTo>
                    <a:pt x="0" y="658"/>
                  </a:lnTo>
                  <a:lnTo>
                    <a:pt x="49" y="512"/>
                  </a:lnTo>
                  <a:lnTo>
                    <a:pt x="122" y="366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487" y="73"/>
                  </a:lnTo>
                  <a:lnTo>
                    <a:pt x="658" y="25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50" y="0"/>
                  </a:lnTo>
                  <a:lnTo>
                    <a:pt x="1072" y="25"/>
                  </a:lnTo>
                  <a:lnTo>
                    <a:pt x="1340" y="122"/>
                  </a:lnTo>
                  <a:lnTo>
                    <a:pt x="1559" y="268"/>
                  </a:lnTo>
                  <a:lnTo>
                    <a:pt x="1754" y="414"/>
                  </a:lnTo>
                  <a:lnTo>
                    <a:pt x="1754" y="414"/>
                  </a:lnTo>
                  <a:lnTo>
                    <a:pt x="1803" y="780"/>
                  </a:lnTo>
                  <a:lnTo>
                    <a:pt x="1876" y="1169"/>
                  </a:lnTo>
                  <a:lnTo>
                    <a:pt x="2046" y="1997"/>
                  </a:lnTo>
                  <a:lnTo>
                    <a:pt x="2265" y="2801"/>
                  </a:lnTo>
                  <a:lnTo>
                    <a:pt x="2436" y="3483"/>
                  </a:lnTo>
                  <a:lnTo>
                    <a:pt x="2436" y="3483"/>
                  </a:lnTo>
                  <a:lnTo>
                    <a:pt x="2241" y="3434"/>
                  </a:lnTo>
                  <a:lnTo>
                    <a:pt x="2022" y="3361"/>
                  </a:lnTo>
                  <a:lnTo>
                    <a:pt x="1827" y="3264"/>
                  </a:lnTo>
                  <a:lnTo>
                    <a:pt x="1608" y="3142"/>
                  </a:lnTo>
                  <a:lnTo>
                    <a:pt x="1413" y="3020"/>
                  </a:lnTo>
                  <a:lnTo>
                    <a:pt x="1194" y="2874"/>
                  </a:lnTo>
                  <a:lnTo>
                    <a:pt x="999" y="2704"/>
                  </a:lnTo>
                  <a:lnTo>
                    <a:pt x="804" y="2533"/>
                  </a:lnTo>
                  <a:lnTo>
                    <a:pt x="634" y="2338"/>
                  </a:lnTo>
                  <a:lnTo>
                    <a:pt x="487" y="2143"/>
                  </a:lnTo>
                  <a:lnTo>
                    <a:pt x="341" y="1924"/>
                  </a:lnTo>
                  <a:lnTo>
                    <a:pt x="219" y="1729"/>
                  </a:lnTo>
                  <a:lnTo>
                    <a:pt x="122" y="1510"/>
                  </a:lnTo>
                  <a:lnTo>
                    <a:pt x="49" y="1267"/>
                  </a:lnTo>
                  <a:lnTo>
                    <a:pt x="0" y="1047"/>
                  </a:lnTo>
                  <a:lnTo>
                    <a:pt x="0" y="828"/>
                  </a:lnTo>
                  <a:lnTo>
                    <a:pt x="0" y="828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Shape 117"/>
            <p:cNvSpPr/>
            <p:nvPr/>
          </p:nvSpPr>
          <p:spPr>
            <a:xfrm>
              <a:off x="1247825" y="5391625"/>
              <a:ext cx="443300" cy="39000"/>
            </a:xfrm>
            <a:custGeom>
              <a:avLst/>
              <a:gdLst/>
              <a:ahLst/>
              <a:cxnLst/>
              <a:rect l="0" t="0" r="0" b="0"/>
              <a:pathLst>
                <a:path w="17732" h="1560" fill="none" extrusionOk="0">
                  <a:moveTo>
                    <a:pt x="16611" y="1559"/>
                  </a:moveTo>
                  <a:lnTo>
                    <a:pt x="1121" y="1559"/>
                  </a:lnTo>
                  <a:lnTo>
                    <a:pt x="1121" y="1559"/>
                  </a:lnTo>
                  <a:lnTo>
                    <a:pt x="1000" y="1535"/>
                  </a:lnTo>
                  <a:lnTo>
                    <a:pt x="878" y="1510"/>
                  </a:lnTo>
                  <a:lnTo>
                    <a:pt x="780" y="1462"/>
                  </a:lnTo>
                  <a:lnTo>
                    <a:pt x="683" y="1389"/>
                  </a:lnTo>
                  <a:lnTo>
                    <a:pt x="488" y="1218"/>
                  </a:lnTo>
                  <a:lnTo>
                    <a:pt x="318" y="999"/>
                  </a:lnTo>
                  <a:lnTo>
                    <a:pt x="196" y="755"/>
                  </a:lnTo>
                  <a:lnTo>
                    <a:pt x="98" y="487"/>
                  </a:lnTo>
                  <a:lnTo>
                    <a:pt x="25" y="244"/>
                  </a:lnTo>
                  <a:lnTo>
                    <a:pt x="1" y="0"/>
                  </a:lnTo>
                  <a:lnTo>
                    <a:pt x="17731" y="0"/>
                  </a:lnTo>
                  <a:lnTo>
                    <a:pt x="17731" y="0"/>
                  </a:lnTo>
                  <a:lnTo>
                    <a:pt x="17707" y="244"/>
                  </a:lnTo>
                  <a:lnTo>
                    <a:pt x="17634" y="487"/>
                  </a:lnTo>
                  <a:lnTo>
                    <a:pt x="17537" y="755"/>
                  </a:lnTo>
                  <a:lnTo>
                    <a:pt x="17415" y="999"/>
                  </a:lnTo>
                  <a:lnTo>
                    <a:pt x="17244" y="1218"/>
                  </a:lnTo>
                  <a:lnTo>
                    <a:pt x="17049" y="1389"/>
                  </a:lnTo>
                  <a:lnTo>
                    <a:pt x="16952" y="1462"/>
                  </a:lnTo>
                  <a:lnTo>
                    <a:pt x="16855" y="1510"/>
                  </a:lnTo>
                  <a:lnTo>
                    <a:pt x="16733" y="1535"/>
                  </a:lnTo>
                  <a:lnTo>
                    <a:pt x="16611" y="1559"/>
                  </a:lnTo>
                  <a:lnTo>
                    <a:pt x="16611" y="1559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Shape 118"/>
            <p:cNvSpPr/>
            <p:nvPr/>
          </p:nvSpPr>
          <p:spPr>
            <a:xfrm>
              <a:off x="1454850" y="5001950"/>
              <a:ext cx="17075" cy="114475"/>
            </a:xfrm>
            <a:custGeom>
              <a:avLst/>
              <a:gdLst/>
              <a:ahLst/>
              <a:cxnLst/>
              <a:rect l="0" t="0" r="0" b="0"/>
              <a:pathLst>
                <a:path w="683" h="4579" fill="none" extrusionOk="0">
                  <a:moveTo>
                    <a:pt x="683" y="0"/>
                  </a:moveTo>
                  <a:lnTo>
                    <a:pt x="683" y="0"/>
                  </a:lnTo>
                  <a:lnTo>
                    <a:pt x="658" y="171"/>
                  </a:lnTo>
                  <a:lnTo>
                    <a:pt x="610" y="317"/>
                  </a:lnTo>
                  <a:lnTo>
                    <a:pt x="512" y="439"/>
                  </a:lnTo>
                  <a:lnTo>
                    <a:pt x="415" y="585"/>
                  </a:lnTo>
                  <a:lnTo>
                    <a:pt x="415" y="585"/>
                  </a:lnTo>
                  <a:lnTo>
                    <a:pt x="269" y="731"/>
                  </a:lnTo>
                  <a:lnTo>
                    <a:pt x="147" y="950"/>
                  </a:lnTo>
                  <a:lnTo>
                    <a:pt x="74" y="1072"/>
                  </a:lnTo>
                  <a:lnTo>
                    <a:pt x="49" y="1194"/>
                  </a:lnTo>
                  <a:lnTo>
                    <a:pt x="1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1" y="1705"/>
                  </a:lnTo>
                  <a:lnTo>
                    <a:pt x="49" y="1851"/>
                  </a:lnTo>
                  <a:lnTo>
                    <a:pt x="74" y="1997"/>
                  </a:lnTo>
                  <a:lnTo>
                    <a:pt x="147" y="2095"/>
                  </a:lnTo>
                  <a:lnTo>
                    <a:pt x="269" y="2314"/>
                  </a:lnTo>
                  <a:lnTo>
                    <a:pt x="415" y="2484"/>
                  </a:lnTo>
                  <a:lnTo>
                    <a:pt x="415" y="2484"/>
                  </a:lnTo>
                  <a:lnTo>
                    <a:pt x="512" y="2606"/>
                  </a:lnTo>
                  <a:lnTo>
                    <a:pt x="610" y="2728"/>
                  </a:lnTo>
                  <a:lnTo>
                    <a:pt x="658" y="2874"/>
                  </a:lnTo>
                  <a:lnTo>
                    <a:pt x="683" y="3045"/>
                  </a:lnTo>
                  <a:lnTo>
                    <a:pt x="683" y="3045"/>
                  </a:lnTo>
                  <a:lnTo>
                    <a:pt x="658" y="3239"/>
                  </a:lnTo>
                  <a:lnTo>
                    <a:pt x="610" y="3385"/>
                  </a:lnTo>
                  <a:lnTo>
                    <a:pt x="512" y="3507"/>
                  </a:lnTo>
                  <a:lnTo>
                    <a:pt x="415" y="3629"/>
                  </a:lnTo>
                  <a:lnTo>
                    <a:pt x="415" y="3629"/>
                  </a:lnTo>
                  <a:lnTo>
                    <a:pt x="269" y="3800"/>
                  </a:lnTo>
                  <a:lnTo>
                    <a:pt x="147" y="3994"/>
                  </a:lnTo>
                  <a:lnTo>
                    <a:pt x="74" y="4116"/>
                  </a:lnTo>
                  <a:lnTo>
                    <a:pt x="49" y="4262"/>
                  </a:lnTo>
                  <a:lnTo>
                    <a:pt x="1" y="4408"/>
                  </a:lnTo>
                  <a:lnTo>
                    <a:pt x="1" y="4579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Shape 119"/>
            <p:cNvSpPr/>
            <p:nvPr/>
          </p:nvSpPr>
          <p:spPr>
            <a:xfrm>
              <a:off x="1411025" y="5001950"/>
              <a:ext cx="17075" cy="114475"/>
            </a:xfrm>
            <a:custGeom>
              <a:avLst/>
              <a:gdLst/>
              <a:ahLst/>
              <a:cxnLst/>
              <a:rect l="0" t="0" r="0" b="0"/>
              <a:pathLst>
                <a:path w="683" h="4579" fill="none" extrusionOk="0">
                  <a:moveTo>
                    <a:pt x="682" y="0"/>
                  </a:moveTo>
                  <a:lnTo>
                    <a:pt x="682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36" y="439"/>
                  </a:lnTo>
                  <a:lnTo>
                    <a:pt x="414" y="585"/>
                  </a:lnTo>
                  <a:lnTo>
                    <a:pt x="414" y="585"/>
                  </a:lnTo>
                  <a:lnTo>
                    <a:pt x="268" y="731"/>
                  </a:lnTo>
                  <a:lnTo>
                    <a:pt x="146" y="950"/>
                  </a:lnTo>
                  <a:lnTo>
                    <a:pt x="97" y="1072"/>
                  </a:lnTo>
                  <a:lnTo>
                    <a:pt x="49" y="1194"/>
                  </a:lnTo>
                  <a:lnTo>
                    <a:pt x="24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24" y="1705"/>
                  </a:lnTo>
                  <a:lnTo>
                    <a:pt x="49" y="1851"/>
                  </a:lnTo>
                  <a:lnTo>
                    <a:pt x="97" y="1997"/>
                  </a:lnTo>
                  <a:lnTo>
                    <a:pt x="146" y="2095"/>
                  </a:lnTo>
                  <a:lnTo>
                    <a:pt x="268" y="2314"/>
                  </a:lnTo>
                  <a:lnTo>
                    <a:pt x="414" y="2484"/>
                  </a:lnTo>
                  <a:lnTo>
                    <a:pt x="414" y="2484"/>
                  </a:lnTo>
                  <a:lnTo>
                    <a:pt x="536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2" y="3045"/>
                  </a:lnTo>
                  <a:lnTo>
                    <a:pt x="682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36" y="3507"/>
                  </a:lnTo>
                  <a:lnTo>
                    <a:pt x="414" y="3629"/>
                  </a:lnTo>
                  <a:lnTo>
                    <a:pt x="414" y="3629"/>
                  </a:lnTo>
                  <a:lnTo>
                    <a:pt x="268" y="3800"/>
                  </a:lnTo>
                  <a:lnTo>
                    <a:pt x="146" y="3994"/>
                  </a:lnTo>
                  <a:lnTo>
                    <a:pt x="97" y="4116"/>
                  </a:lnTo>
                  <a:lnTo>
                    <a:pt x="49" y="4262"/>
                  </a:lnTo>
                  <a:lnTo>
                    <a:pt x="24" y="4408"/>
                  </a:lnTo>
                  <a:lnTo>
                    <a:pt x="0" y="4579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Shape 120"/>
            <p:cNvSpPr/>
            <p:nvPr/>
          </p:nvSpPr>
          <p:spPr>
            <a:xfrm>
              <a:off x="1498700" y="5001950"/>
              <a:ext cx="16450" cy="114475"/>
            </a:xfrm>
            <a:custGeom>
              <a:avLst/>
              <a:gdLst/>
              <a:ahLst/>
              <a:cxnLst/>
              <a:rect l="0" t="0" r="0" b="0"/>
              <a:pathLst>
                <a:path w="658" h="4579" fill="none" extrusionOk="0">
                  <a:moveTo>
                    <a:pt x="658" y="0"/>
                  </a:moveTo>
                  <a:lnTo>
                    <a:pt x="658" y="0"/>
                  </a:lnTo>
                  <a:lnTo>
                    <a:pt x="658" y="171"/>
                  </a:lnTo>
                  <a:lnTo>
                    <a:pt x="585" y="317"/>
                  </a:lnTo>
                  <a:lnTo>
                    <a:pt x="512" y="439"/>
                  </a:lnTo>
                  <a:lnTo>
                    <a:pt x="390" y="585"/>
                  </a:lnTo>
                  <a:lnTo>
                    <a:pt x="390" y="585"/>
                  </a:lnTo>
                  <a:lnTo>
                    <a:pt x="268" y="731"/>
                  </a:lnTo>
                  <a:lnTo>
                    <a:pt x="122" y="950"/>
                  </a:lnTo>
                  <a:lnTo>
                    <a:pt x="73" y="1072"/>
                  </a:lnTo>
                  <a:lnTo>
                    <a:pt x="25" y="1194"/>
                  </a:lnTo>
                  <a:lnTo>
                    <a:pt x="0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0" y="1705"/>
                  </a:lnTo>
                  <a:lnTo>
                    <a:pt x="25" y="1851"/>
                  </a:lnTo>
                  <a:lnTo>
                    <a:pt x="73" y="1997"/>
                  </a:lnTo>
                  <a:lnTo>
                    <a:pt x="122" y="2095"/>
                  </a:lnTo>
                  <a:lnTo>
                    <a:pt x="268" y="2314"/>
                  </a:lnTo>
                  <a:lnTo>
                    <a:pt x="390" y="2484"/>
                  </a:lnTo>
                  <a:lnTo>
                    <a:pt x="390" y="2484"/>
                  </a:lnTo>
                  <a:lnTo>
                    <a:pt x="512" y="2606"/>
                  </a:lnTo>
                  <a:lnTo>
                    <a:pt x="585" y="2728"/>
                  </a:lnTo>
                  <a:lnTo>
                    <a:pt x="658" y="2874"/>
                  </a:lnTo>
                  <a:lnTo>
                    <a:pt x="658" y="3045"/>
                  </a:lnTo>
                  <a:lnTo>
                    <a:pt x="658" y="3045"/>
                  </a:lnTo>
                  <a:lnTo>
                    <a:pt x="658" y="3239"/>
                  </a:lnTo>
                  <a:lnTo>
                    <a:pt x="585" y="3385"/>
                  </a:lnTo>
                  <a:lnTo>
                    <a:pt x="512" y="3507"/>
                  </a:lnTo>
                  <a:lnTo>
                    <a:pt x="390" y="3629"/>
                  </a:lnTo>
                  <a:lnTo>
                    <a:pt x="390" y="3629"/>
                  </a:lnTo>
                  <a:lnTo>
                    <a:pt x="268" y="3800"/>
                  </a:lnTo>
                  <a:lnTo>
                    <a:pt x="122" y="3994"/>
                  </a:lnTo>
                  <a:lnTo>
                    <a:pt x="73" y="4116"/>
                  </a:lnTo>
                  <a:lnTo>
                    <a:pt x="25" y="4262"/>
                  </a:lnTo>
                  <a:lnTo>
                    <a:pt x="0" y="4408"/>
                  </a:lnTo>
                  <a:lnTo>
                    <a:pt x="0" y="4579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0028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 txBox="1">
            <a:spLocks noGrp="1"/>
          </p:cNvSpPr>
          <p:nvPr>
            <p:ph type="title"/>
          </p:nvPr>
        </p:nvSpPr>
        <p:spPr>
          <a:xfrm>
            <a:off x="457200" y="1146025"/>
            <a:ext cx="2154600" cy="8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smtClean="0">
                <a:latin typeface="Garamond" charset="0"/>
                <a:ea typeface="Garamond" charset="0"/>
                <a:cs typeface="Garamond" charset="0"/>
              </a:rPr>
              <a:t>Data Issues</a:t>
            </a:r>
            <a:endParaRPr sz="2400" dirty="0">
              <a:latin typeface="Garamond" charset="0"/>
              <a:ea typeface="Garamond" charset="0"/>
              <a:cs typeface="Garamond" charset="0"/>
            </a:endParaRPr>
          </a:p>
        </p:txBody>
      </p:sp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2961550" y="1146025"/>
            <a:ext cx="5887982" cy="35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Char char="▫"/>
            </a:pPr>
            <a:r>
              <a:rPr lang="en-US" b="1" dirty="0" smtClean="0">
                <a:latin typeface="Garamond" charset="0"/>
                <a:ea typeface="Garamond" charset="0"/>
                <a:cs typeface="Garamond" charset="0"/>
              </a:rPr>
              <a:t>Reset Counts</a:t>
            </a:r>
          </a:p>
          <a:p>
            <a: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Char char="▫"/>
            </a:pPr>
            <a:endParaRPr b="1" dirty="0">
              <a:latin typeface="Garamond" charset="0"/>
              <a:ea typeface="Garamond" charset="0"/>
              <a:cs typeface="Garamond" charset="0"/>
            </a:endParaRPr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▫"/>
            </a:pPr>
            <a:r>
              <a:rPr lang="en-US" b="1" dirty="0" smtClean="0">
                <a:latin typeface="Garamond" charset="0"/>
                <a:ea typeface="Garamond" charset="0"/>
                <a:cs typeface="Garamond" charset="0"/>
              </a:rPr>
              <a:t>Turnstile rolling back</a:t>
            </a:r>
            <a:endParaRPr b="1" dirty="0">
              <a:latin typeface="Garamond" charset="0"/>
              <a:ea typeface="Garamond" charset="0"/>
              <a:cs typeface="Garamond" charset="0"/>
            </a:endParaRPr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▫"/>
            </a:pPr>
            <a:endParaRPr lang="en-US" b="1" dirty="0" smtClean="0">
              <a:latin typeface="Garamond" charset="0"/>
              <a:ea typeface="Garamond" charset="0"/>
              <a:cs typeface="Garamond" charset="0"/>
            </a:endParaRPr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▫"/>
            </a:pPr>
            <a:r>
              <a:rPr lang="en-US" b="1" dirty="0" smtClean="0">
                <a:latin typeface="Garamond" charset="0"/>
                <a:ea typeface="Garamond" charset="0"/>
                <a:cs typeface="Garamond" charset="0"/>
              </a:rPr>
              <a:t>Different time interval</a:t>
            </a:r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▫"/>
            </a:pPr>
            <a:endParaRPr lang="en-US" b="1" dirty="0" smtClean="0">
              <a:latin typeface="Garamond" charset="0"/>
              <a:ea typeface="Garamond" charset="0"/>
              <a:cs typeface="Garamond" charset="0"/>
            </a:endParaRPr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▫"/>
            </a:pPr>
            <a:r>
              <a:rPr lang="en-US" b="1" i="1" dirty="0" smtClean="0">
                <a:latin typeface="Garamond" charset="0"/>
                <a:ea typeface="Garamond" charset="0"/>
                <a:cs typeface="Garamond" charset="0"/>
              </a:rPr>
              <a:t>How to standardize counts?</a:t>
            </a:r>
            <a:endParaRPr lang="en-US" b="1" i="1" dirty="0">
              <a:latin typeface="Garamond" charset="0"/>
              <a:ea typeface="Garamond" charset="0"/>
              <a:cs typeface="Garamond" charset="0"/>
            </a:endParaRPr>
          </a:p>
        </p:txBody>
      </p:sp>
      <p:grpSp>
        <p:nvGrpSpPr>
          <p:cNvPr id="133" name="Shape 133"/>
          <p:cNvGrpSpPr/>
          <p:nvPr/>
        </p:nvGrpSpPr>
        <p:grpSpPr>
          <a:xfrm>
            <a:off x="568954" y="551499"/>
            <a:ext cx="215966" cy="342399"/>
            <a:chOff x="6718575" y="2318625"/>
            <a:chExt cx="256950" cy="407375"/>
          </a:xfrm>
        </p:grpSpPr>
        <p:sp>
          <p:nvSpPr>
            <p:cNvPr id="134" name="Shape 134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Shape 135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Shape 136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0" t="0" r="0" b="0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Shape 137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Shape 138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0" t="0" r="0" b="0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Shape 139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Shape 140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0" t="0" r="0" b="0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Shape 141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0" t="0" r="0" b="0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2" name="Shape 142"/>
          <p:cNvSpPr txBox="1">
            <a:spLocks noGrp="1"/>
          </p:cNvSpPr>
          <p:nvPr>
            <p:ph type="sldNum" idx="12"/>
          </p:nvPr>
        </p:nvSpPr>
        <p:spPr>
          <a:xfrm>
            <a:off x="457200" y="4189182"/>
            <a:ext cx="548700" cy="54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842643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 txBox="1">
            <a:spLocks noGrp="1"/>
          </p:cNvSpPr>
          <p:nvPr>
            <p:ph type="title"/>
          </p:nvPr>
        </p:nvSpPr>
        <p:spPr>
          <a:xfrm>
            <a:off x="457200" y="1146025"/>
            <a:ext cx="2154600" cy="8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smtClean="0">
                <a:latin typeface="Garamond" charset="0"/>
                <a:ea typeface="Garamond" charset="0"/>
                <a:cs typeface="Garamond" charset="0"/>
              </a:rPr>
              <a:t>Data Cleaning</a:t>
            </a:r>
            <a:endParaRPr sz="2400" dirty="0">
              <a:latin typeface="Garamond" charset="0"/>
              <a:ea typeface="Garamond" charset="0"/>
              <a:cs typeface="Garamond" charset="0"/>
            </a:endParaRPr>
          </a:p>
        </p:txBody>
      </p:sp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2961550" y="1146025"/>
            <a:ext cx="5887982" cy="35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Char char="▫"/>
            </a:pPr>
            <a:r>
              <a:rPr lang="en-US" b="1" dirty="0" smtClean="0">
                <a:latin typeface="Garamond" charset="0"/>
                <a:ea typeface="Garamond" charset="0"/>
                <a:cs typeface="Garamond" charset="0"/>
              </a:rPr>
              <a:t>Two methods considered</a:t>
            </a:r>
          </a:p>
          <a:p>
            <a:endParaRPr lang="en-US" b="1" dirty="0" smtClean="0">
              <a:latin typeface="Garamond" charset="0"/>
              <a:ea typeface="Garamond" charset="0"/>
              <a:cs typeface="Garamond" charset="0"/>
            </a:endParaRPr>
          </a:p>
          <a:p>
            <a:r>
              <a:rPr lang="en-US" b="1" u="sng" dirty="0" smtClean="0">
                <a:latin typeface="Garamond" charset="0"/>
                <a:ea typeface="Garamond" charset="0"/>
                <a:cs typeface="Garamond" charset="0"/>
              </a:rPr>
              <a:t>Resampling &amp; Interpolation</a:t>
            </a:r>
            <a:endParaRPr lang="en-US" b="1" dirty="0" smtClean="0">
              <a:latin typeface="Garamond" charset="0"/>
              <a:ea typeface="Garamond" charset="0"/>
              <a:cs typeface="Garamond" charset="0"/>
            </a:endParaRPr>
          </a:p>
          <a:p>
            <a:endParaRPr lang="en-US" b="1" dirty="0">
              <a:latin typeface="Garamond" charset="0"/>
              <a:ea typeface="Garamond" charset="0"/>
              <a:cs typeface="Garamond" charset="0"/>
            </a:endParaRPr>
          </a:p>
          <a:p>
            <a:r>
              <a:rPr lang="en-US" b="1" u="sng" dirty="0" smtClean="0">
                <a:latin typeface="Garamond" charset="0"/>
                <a:ea typeface="Garamond" charset="0"/>
                <a:cs typeface="Garamond" charset="0"/>
              </a:rPr>
              <a:t>Weighted Average</a:t>
            </a:r>
            <a:endParaRPr b="1" dirty="0">
              <a:latin typeface="Garamond" charset="0"/>
              <a:ea typeface="Garamond" charset="0"/>
              <a:cs typeface="Garamond" charset="0"/>
            </a:endParaRPr>
          </a:p>
        </p:txBody>
      </p:sp>
      <p:grpSp>
        <p:nvGrpSpPr>
          <p:cNvPr id="133" name="Shape 133"/>
          <p:cNvGrpSpPr/>
          <p:nvPr/>
        </p:nvGrpSpPr>
        <p:grpSpPr>
          <a:xfrm>
            <a:off x="568954" y="551499"/>
            <a:ext cx="215966" cy="342399"/>
            <a:chOff x="6718575" y="2318625"/>
            <a:chExt cx="256950" cy="407375"/>
          </a:xfrm>
        </p:grpSpPr>
        <p:sp>
          <p:nvSpPr>
            <p:cNvPr id="134" name="Shape 134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Shape 135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Shape 136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0" t="0" r="0" b="0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Shape 137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Shape 138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0" t="0" r="0" b="0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Shape 139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Shape 140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0" t="0" r="0" b="0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Shape 141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0" t="0" r="0" b="0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2" name="Shape 142"/>
          <p:cNvSpPr txBox="1">
            <a:spLocks noGrp="1"/>
          </p:cNvSpPr>
          <p:nvPr>
            <p:ph type="sldNum" idx="12"/>
          </p:nvPr>
        </p:nvSpPr>
        <p:spPr>
          <a:xfrm>
            <a:off x="457200" y="4189182"/>
            <a:ext cx="548700" cy="54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75369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 txBox="1">
            <a:spLocks noGrp="1"/>
          </p:cNvSpPr>
          <p:nvPr>
            <p:ph type="title"/>
          </p:nvPr>
        </p:nvSpPr>
        <p:spPr>
          <a:xfrm>
            <a:off x="457199" y="1146025"/>
            <a:ext cx="2504351" cy="8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smtClean="0">
                <a:latin typeface="Garamond" charset="0"/>
                <a:ea typeface="Garamond" charset="0"/>
                <a:cs typeface="Garamond" charset="0"/>
              </a:rPr>
              <a:t>Data Aggregation</a:t>
            </a:r>
            <a:endParaRPr sz="2400" dirty="0">
              <a:latin typeface="Garamond" charset="0"/>
              <a:ea typeface="Garamond" charset="0"/>
              <a:cs typeface="Garamond" charset="0"/>
            </a:endParaRPr>
          </a:p>
        </p:txBody>
      </p:sp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2961550" y="1146025"/>
            <a:ext cx="5887982" cy="35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Char char="▫"/>
            </a:pPr>
            <a:r>
              <a:rPr lang="en-US" b="1" dirty="0" smtClean="0">
                <a:latin typeface="Garamond" charset="0"/>
                <a:ea typeface="Garamond" charset="0"/>
                <a:cs typeface="Garamond" charset="0"/>
              </a:rPr>
              <a:t>Pivot table (</a:t>
            </a:r>
            <a:r>
              <a:rPr lang="en-US" b="1" dirty="0" err="1" smtClean="0">
                <a:latin typeface="Garamond" charset="0"/>
                <a:ea typeface="Garamond" charset="0"/>
                <a:cs typeface="Garamond" charset="0"/>
              </a:rPr>
              <a:t>groupby</a:t>
            </a:r>
            <a:r>
              <a:rPr lang="en-US" b="1" dirty="0" smtClean="0">
                <a:latin typeface="Garamond" charset="0"/>
                <a:ea typeface="Garamond" charset="0"/>
                <a:cs typeface="Garamond" charset="0"/>
              </a:rPr>
              <a:t>)</a:t>
            </a:r>
          </a:p>
          <a:p>
            <a: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Char char="▫"/>
            </a:pPr>
            <a:endParaRPr lang="en-US" b="1" dirty="0">
              <a:latin typeface="Garamond" charset="0"/>
              <a:ea typeface="Garamond" charset="0"/>
              <a:cs typeface="Garamond" charset="0"/>
            </a:endParaRPr>
          </a:p>
          <a:p>
            <a: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Char char="▫"/>
            </a:pPr>
            <a:r>
              <a:rPr lang="en-US" b="1" dirty="0" smtClean="0">
                <a:latin typeface="Garamond" charset="0"/>
                <a:ea typeface="Garamond" charset="0"/>
                <a:cs typeface="Garamond" charset="0"/>
              </a:rPr>
              <a:t>Total traffic by station and date</a:t>
            </a:r>
            <a:endParaRPr b="1" dirty="0">
              <a:latin typeface="Garamond" charset="0"/>
              <a:ea typeface="Garamond" charset="0"/>
              <a:cs typeface="Garamond" charset="0"/>
            </a:endParaRPr>
          </a:p>
        </p:txBody>
      </p:sp>
      <p:grpSp>
        <p:nvGrpSpPr>
          <p:cNvPr id="133" name="Shape 133"/>
          <p:cNvGrpSpPr/>
          <p:nvPr/>
        </p:nvGrpSpPr>
        <p:grpSpPr>
          <a:xfrm>
            <a:off x="568954" y="551499"/>
            <a:ext cx="215966" cy="342399"/>
            <a:chOff x="6718575" y="2318625"/>
            <a:chExt cx="256950" cy="407375"/>
          </a:xfrm>
        </p:grpSpPr>
        <p:sp>
          <p:nvSpPr>
            <p:cNvPr id="134" name="Shape 134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Shape 135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Shape 136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0" t="0" r="0" b="0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Shape 137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Shape 138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0" t="0" r="0" b="0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Shape 139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Shape 140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0" t="0" r="0" b="0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Shape 141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0" t="0" r="0" b="0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2" name="Shape 142"/>
          <p:cNvSpPr txBox="1">
            <a:spLocks noGrp="1"/>
          </p:cNvSpPr>
          <p:nvPr>
            <p:ph type="sldNum" idx="12"/>
          </p:nvPr>
        </p:nvSpPr>
        <p:spPr>
          <a:xfrm>
            <a:off x="457200" y="4189182"/>
            <a:ext cx="548700" cy="54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346311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 txBox="1">
            <a:spLocks noGrp="1"/>
          </p:cNvSpPr>
          <p:nvPr>
            <p:ph type="title"/>
          </p:nvPr>
        </p:nvSpPr>
        <p:spPr>
          <a:xfrm>
            <a:off x="457199" y="1146025"/>
            <a:ext cx="3463871" cy="8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Top Stations with Most Traffic</a:t>
            </a:r>
            <a:endParaRPr dirty="0"/>
          </a:p>
        </p:txBody>
      </p:sp>
      <p:sp>
        <p:nvSpPr>
          <p:cNvPr id="213" name="Shape 213"/>
          <p:cNvSpPr txBox="1">
            <a:spLocks noGrp="1"/>
          </p:cNvSpPr>
          <p:nvPr>
            <p:ph type="sldNum" idx="12"/>
          </p:nvPr>
        </p:nvSpPr>
        <p:spPr>
          <a:xfrm>
            <a:off x="457200" y="4189182"/>
            <a:ext cx="548700" cy="54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grpSp>
        <p:nvGrpSpPr>
          <p:cNvPr id="215" name="Shape 215"/>
          <p:cNvGrpSpPr/>
          <p:nvPr/>
        </p:nvGrpSpPr>
        <p:grpSpPr>
          <a:xfrm>
            <a:off x="545201" y="615034"/>
            <a:ext cx="330347" cy="274979"/>
            <a:chOff x="1247825" y="322750"/>
            <a:chExt cx="443300" cy="369000"/>
          </a:xfrm>
        </p:grpSpPr>
        <p:sp>
          <p:nvSpPr>
            <p:cNvPr id="216" name="Shape 216"/>
            <p:cNvSpPr/>
            <p:nvPr/>
          </p:nvSpPr>
          <p:spPr>
            <a:xfrm>
              <a:off x="1247825" y="322750"/>
              <a:ext cx="443300" cy="369000"/>
            </a:xfrm>
            <a:custGeom>
              <a:avLst/>
              <a:gdLst/>
              <a:ahLst/>
              <a:cxnLst/>
              <a:rect l="0" t="0" r="0" b="0"/>
              <a:pathLst>
                <a:path w="17732" h="14760" fill="none" extrusionOk="0">
                  <a:moveTo>
                    <a:pt x="16952" y="2558"/>
                  </a:moveTo>
                  <a:lnTo>
                    <a:pt x="13664" y="2558"/>
                  </a:lnTo>
                  <a:lnTo>
                    <a:pt x="13226" y="755"/>
                  </a:lnTo>
                  <a:lnTo>
                    <a:pt x="13226" y="755"/>
                  </a:lnTo>
                  <a:lnTo>
                    <a:pt x="13177" y="609"/>
                  </a:lnTo>
                  <a:lnTo>
                    <a:pt x="13104" y="463"/>
                  </a:lnTo>
                  <a:lnTo>
                    <a:pt x="13006" y="317"/>
                  </a:lnTo>
                  <a:lnTo>
                    <a:pt x="12885" y="220"/>
                  </a:lnTo>
                  <a:lnTo>
                    <a:pt x="12739" y="122"/>
                  </a:lnTo>
                  <a:lnTo>
                    <a:pt x="12592" y="49"/>
                  </a:lnTo>
                  <a:lnTo>
                    <a:pt x="12446" y="0"/>
                  </a:lnTo>
                  <a:lnTo>
                    <a:pt x="12276" y="0"/>
                  </a:lnTo>
                  <a:lnTo>
                    <a:pt x="5456" y="0"/>
                  </a:lnTo>
                  <a:lnTo>
                    <a:pt x="5456" y="0"/>
                  </a:lnTo>
                  <a:lnTo>
                    <a:pt x="5286" y="0"/>
                  </a:lnTo>
                  <a:lnTo>
                    <a:pt x="5140" y="49"/>
                  </a:lnTo>
                  <a:lnTo>
                    <a:pt x="4994" y="122"/>
                  </a:lnTo>
                  <a:lnTo>
                    <a:pt x="4848" y="220"/>
                  </a:lnTo>
                  <a:lnTo>
                    <a:pt x="4726" y="317"/>
                  </a:lnTo>
                  <a:lnTo>
                    <a:pt x="4628" y="463"/>
                  </a:lnTo>
                  <a:lnTo>
                    <a:pt x="4555" y="609"/>
                  </a:lnTo>
                  <a:lnTo>
                    <a:pt x="4507" y="755"/>
                  </a:lnTo>
                  <a:lnTo>
                    <a:pt x="4068" y="2558"/>
                  </a:lnTo>
                  <a:lnTo>
                    <a:pt x="3240" y="2558"/>
                  </a:lnTo>
                  <a:lnTo>
                    <a:pt x="3240" y="2558"/>
                  </a:lnTo>
                  <a:lnTo>
                    <a:pt x="3240" y="2558"/>
                  </a:lnTo>
                  <a:lnTo>
                    <a:pt x="3240" y="2460"/>
                  </a:lnTo>
                  <a:lnTo>
                    <a:pt x="3216" y="2363"/>
                  </a:lnTo>
                  <a:lnTo>
                    <a:pt x="3167" y="2290"/>
                  </a:lnTo>
                  <a:lnTo>
                    <a:pt x="3094" y="2217"/>
                  </a:lnTo>
                  <a:lnTo>
                    <a:pt x="3045" y="2144"/>
                  </a:lnTo>
                  <a:lnTo>
                    <a:pt x="2948" y="2119"/>
                  </a:lnTo>
                  <a:lnTo>
                    <a:pt x="2850" y="2071"/>
                  </a:lnTo>
                  <a:lnTo>
                    <a:pt x="2753" y="2071"/>
                  </a:lnTo>
                  <a:lnTo>
                    <a:pt x="2047" y="2071"/>
                  </a:lnTo>
                  <a:lnTo>
                    <a:pt x="2047" y="2071"/>
                  </a:lnTo>
                  <a:lnTo>
                    <a:pt x="1949" y="2071"/>
                  </a:lnTo>
                  <a:lnTo>
                    <a:pt x="1852" y="2119"/>
                  </a:lnTo>
                  <a:lnTo>
                    <a:pt x="1779" y="2144"/>
                  </a:lnTo>
                  <a:lnTo>
                    <a:pt x="1706" y="2217"/>
                  </a:lnTo>
                  <a:lnTo>
                    <a:pt x="1633" y="2290"/>
                  </a:lnTo>
                  <a:lnTo>
                    <a:pt x="1608" y="2363"/>
                  </a:lnTo>
                  <a:lnTo>
                    <a:pt x="1560" y="2460"/>
                  </a:lnTo>
                  <a:lnTo>
                    <a:pt x="1560" y="2558"/>
                  </a:lnTo>
                  <a:lnTo>
                    <a:pt x="1560" y="2558"/>
                  </a:lnTo>
                  <a:lnTo>
                    <a:pt x="780" y="2558"/>
                  </a:lnTo>
                  <a:lnTo>
                    <a:pt x="780" y="2558"/>
                  </a:lnTo>
                  <a:lnTo>
                    <a:pt x="634" y="2582"/>
                  </a:lnTo>
                  <a:lnTo>
                    <a:pt x="488" y="2631"/>
                  </a:lnTo>
                  <a:lnTo>
                    <a:pt x="342" y="2679"/>
                  </a:lnTo>
                  <a:lnTo>
                    <a:pt x="220" y="2777"/>
                  </a:lnTo>
                  <a:lnTo>
                    <a:pt x="123" y="2899"/>
                  </a:lnTo>
                  <a:lnTo>
                    <a:pt x="74" y="3045"/>
                  </a:lnTo>
                  <a:lnTo>
                    <a:pt x="25" y="3191"/>
                  </a:lnTo>
                  <a:lnTo>
                    <a:pt x="1" y="3337"/>
                  </a:lnTo>
                  <a:lnTo>
                    <a:pt x="1" y="13980"/>
                  </a:lnTo>
                  <a:lnTo>
                    <a:pt x="1" y="13980"/>
                  </a:lnTo>
                  <a:lnTo>
                    <a:pt x="25" y="14151"/>
                  </a:lnTo>
                  <a:lnTo>
                    <a:pt x="74" y="14297"/>
                  </a:lnTo>
                  <a:lnTo>
                    <a:pt x="123" y="14418"/>
                  </a:lnTo>
                  <a:lnTo>
                    <a:pt x="220" y="14540"/>
                  </a:lnTo>
                  <a:lnTo>
                    <a:pt x="342" y="14638"/>
                  </a:lnTo>
                  <a:lnTo>
                    <a:pt x="488" y="14711"/>
                  </a:lnTo>
                  <a:lnTo>
                    <a:pt x="634" y="14759"/>
                  </a:lnTo>
                  <a:lnTo>
                    <a:pt x="780" y="14759"/>
                  </a:lnTo>
                  <a:lnTo>
                    <a:pt x="16952" y="14759"/>
                  </a:lnTo>
                  <a:lnTo>
                    <a:pt x="16952" y="14759"/>
                  </a:lnTo>
                  <a:lnTo>
                    <a:pt x="17098" y="14759"/>
                  </a:lnTo>
                  <a:lnTo>
                    <a:pt x="17244" y="14711"/>
                  </a:lnTo>
                  <a:lnTo>
                    <a:pt x="17390" y="14638"/>
                  </a:lnTo>
                  <a:lnTo>
                    <a:pt x="17512" y="14540"/>
                  </a:lnTo>
                  <a:lnTo>
                    <a:pt x="17610" y="14418"/>
                  </a:lnTo>
                  <a:lnTo>
                    <a:pt x="17658" y="14297"/>
                  </a:lnTo>
                  <a:lnTo>
                    <a:pt x="17707" y="14151"/>
                  </a:lnTo>
                  <a:lnTo>
                    <a:pt x="17731" y="13980"/>
                  </a:lnTo>
                  <a:lnTo>
                    <a:pt x="17731" y="3337"/>
                  </a:lnTo>
                  <a:lnTo>
                    <a:pt x="17731" y="3337"/>
                  </a:lnTo>
                  <a:lnTo>
                    <a:pt x="17707" y="3191"/>
                  </a:lnTo>
                  <a:lnTo>
                    <a:pt x="17658" y="3045"/>
                  </a:lnTo>
                  <a:lnTo>
                    <a:pt x="17610" y="2899"/>
                  </a:lnTo>
                  <a:lnTo>
                    <a:pt x="17512" y="2777"/>
                  </a:lnTo>
                  <a:lnTo>
                    <a:pt x="17390" y="2679"/>
                  </a:lnTo>
                  <a:lnTo>
                    <a:pt x="17244" y="2631"/>
                  </a:lnTo>
                  <a:lnTo>
                    <a:pt x="17098" y="2582"/>
                  </a:lnTo>
                  <a:lnTo>
                    <a:pt x="16952" y="2558"/>
                  </a:lnTo>
                  <a:lnTo>
                    <a:pt x="16952" y="2558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Shape 217"/>
            <p:cNvSpPr/>
            <p:nvPr/>
          </p:nvSpPr>
          <p:spPr>
            <a:xfrm>
              <a:off x="1398225" y="386675"/>
              <a:ext cx="142500" cy="25"/>
            </a:xfrm>
            <a:custGeom>
              <a:avLst/>
              <a:gdLst/>
              <a:ahLst/>
              <a:cxnLst/>
              <a:rect l="0" t="0" r="0" b="0"/>
              <a:pathLst>
                <a:path w="5700" h="1" fill="none" extrusionOk="0">
                  <a:moveTo>
                    <a:pt x="5700" y="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Shape 218"/>
            <p:cNvSpPr/>
            <p:nvPr/>
          </p:nvSpPr>
          <p:spPr>
            <a:xfrm>
              <a:off x="1370225" y="450000"/>
              <a:ext cx="198500" cy="197900"/>
            </a:xfrm>
            <a:custGeom>
              <a:avLst/>
              <a:gdLst/>
              <a:ahLst/>
              <a:cxnLst/>
              <a:rect l="0" t="0" r="0" b="0"/>
              <a:pathLst>
                <a:path w="7940" h="7916" fill="none" extrusionOk="0">
                  <a:moveTo>
                    <a:pt x="3970" y="7916"/>
                  </a:moveTo>
                  <a:lnTo>
                    <a:pt x="3970" y="7916"/>
                  </a:lnTo>
                  <a:lnTo>
                    <a:pt x="3556" y="7892"/>
                  </a:lnTo>
                  <a:lnTo>
                    <a:pt x="3166" y="7843"/>
                  </a:lnTo>
                  <a:lnTo>
                    <a:pt x="2801" y="7745"/>
                  </a:lnTo>
                  <a:lnTo>
                    <a:pt x="2436" y="7624"/>
                  </a:lnTo>
                  <a:lnTo>
                    <a:pt x="2070" y="7453"/>
                  </a:lnTo>
                  <a:lnTo>
                    <a:pt x="1754" y="7258"/>
                  </a:lnTo>
                  <a:lnTo>
                    <a:pt x="1462" y="7015"/>
                  </a:lnTo>
                  <a:lnTo>
                    <a:pt x="1169" y="6771"/>
                  </a:lnTo>
                  <a:lnTo>
                    <a:pt x="901" y="6479"/>
                  </a:lnTo>
                  <a:lnTo>
                    <a:pt x="682" y="6187"/>
                  </a:lnTo>
                  <a:lnTo>
                    <a:pt x="487" y="5846"/>
                  </a:lnTo>
                  <a:lnTo>
                    <a:pt x="317" y="5505"/>
                  </a:lnTo>
                  <a:lnTo>
                    <a:pt x="195" y="5139"/>
                  </a:lnTo>
                  <a:lnTo>
                    <a:pt x="98" y="4750"/>
                  </a:lnTo>
                  <a:lnTo>
                    <a:pt x="25" y="4360"/>
                  </a:lnTo>
                  <a:lnTo>
                    <a:pt x="0" y="3970"/>
                  </a:lnTo>
                  <a:lnTo>
                    <a:pt x="0" y="3970"/>
                  </a:lnTo>
                  <a:lnTo>
                    <a:pt x="25" y="3556"/>
                  </a:lnTo>
                  <a:lnTo>
                    <a:pt x="98" y="3167"/>
                  </a:lnTo>
                  <a:lnTo>
                    <a:pt x="195" y="2777"/>
                  </a:lnTo>
                  <a:lnTo>
                    <a:pt x="317" y="2412"/>
                  </a:lnTo>
                  <a:lnTo>
                    <a:pt x="487" y="2071"/>
                  </a:lnTo>
                  <a:lnTo>
                    <a:pt x="682" y="1754"/>
                  </a:lnTo>
                  <a:lnTo>
                    <a:pt x="901" y="1437"/>
                  </a:lnTo>
                  <a:lnTo>
                    <a:pt x="1169" y="1170"/>
                  </a:lnTo>
                  <a:lnTo>
                    <a:pt x="1462" y="902"/>
                  </a:lnTo>
                  <a:lnTo>
                    <a:pt x="1754" y="682"/>
                  </a:lnTo>
                  <a:lnTo>
                    <a:pt x="2070" y="488"/>
                  </a:lnTo>
                  <a:lnTo>
                    <a:pt x="2436" y="317"/>
                  </a:lnTo>
                  <a:lnTo>
                    <a:pt x="2801" y="171"/>
                  </a:lnTo>
                  <a:lnTo>
                    <a:pt x="3166" y="74"/>
                  </a:lnTo>
                  <a:lnTo>
                    <a:pt x="3556" y="25"/>
                  </a:lnTo>
                  <a:lnTo>
                    <a:pt x="3970" y="1"/>
                  </a:lnTo>
                  <a:lnTo>
                    <a:pt x="3970" y="1"/>
                  </a:lnTo>
                  <a:lnTo>
                    <a:pt x="4384" y="25"/>
                  </a:lnTo>
                  <a:lnTo>
                    <a:pt x="4774" y="74"/>
                  </a:lnTo>
                  <a:lnTo>
                    <a:pt x="5139" y="171"/>
                  </a:lnTo>
                  <a:lnTo>
                    <a:pt x="5505" y="317"/>
                  </a:lnTo>
                  <a:lnTo>
                    <a:pt x="5870" y="488"/>
                  </a:lnTo>
                  <a:lnTo>
                    <a:pt x="6186" y="682"/>
                  </a:lnTo>
                  <a:lnTo>
                    <a:pt x="6479" y="902"/>
                  </a:lnTo>
                  <a:lnTo>
                    <a:pt x="6771" y="1170"/>
                  </a:lnTo>
                  <a:lnTo>
                    <a:pt x="7039" y="1437"/>
                  </a:lnTo>
                  <a:lnTo>
                    <a:pt x="7258" y="1754"/>
                  </a:lnTo>
                  <a:lnTo>
                    <a:pt x="7453" y="2071"/>
                  </a:lnTo>
                  <a:lnTo>
                    <a:pt x="7623" y="2412"/>
                  </a:lnTo>
                  <a:lnTo>
                    <a:pt x="7745" y="2777"/>
                  </a:lnTo>
                  <a:lnTo>
                    <a:pt x="7843" y="3167"/>
                  </a:lnTo>
                  <a:lnTo>
                    <a:pt x="7916" y="3556"/>
                  </a:lnTo>
                  <a:lnTo>
                    <a:pt x="7940" y="3970"/>
                  </a:lnTo>
                  <a:lnTo>
                    <a:pt x="7940" y="3970"/>
                  </a:lnTo>
                  <a:lnTo>
                    <a:pt x="7916" y="4360"/>
                  </a:lnTo>
                  <a:lnTo>
                    <a:pt x="7843" y="4750"/>
                  </a:lnTo>
                  <a:lnTo>
                    <a:pt x="7745" y="5139"/>
                  </a:lnTo>
                  <a:lnTo>
                    <a:pt x="7623" y="5505"/>
                  </a:lnTo>
                  <a:lnTo>
                    <a:pt x="7453" y="5846"/>
                  </a:lnTo>
                  <a:lnTo>
                    <a:pt x="7258" y="6187"/>
                  </a:lnTo>
                  <a:lnTo>
                    <a:pt x="7039" y="6479"/>
                  </a:lnTo>
                  <a:lnTo>
                    <a:pt x="6771" y="6771"/>
                  </a:lnTo>
                  <a:lnTo>
                    <a:pt x="6479" y="7015"/>
                  </a:lnTo>
                  <a:lnTo>
                    <a:pt x="6186" y="7258"/>
                  </a:lnTo>
                  <a:lnTo>
                    <a:pt x="5870" y="7453"/>
                  </a:lnTo>
                  <a:lnTo>
                    <a:pt x="5505" y="7624"/>
                  </a:lnTo>
                  <a:lnTo>
                    <a:pt x="5139" y="7745"/>
                  </a:lnTo>
                  <a:lnTo>
                    <a:pt x="4774" y="7843"/>
                  </a:lnTo>
                  <a:lnTo>
                    <a:pt x="4384" y="7892"/>
                  </a:lnTo>
                  <a:lnTo>
                    <a:pt x="3970" y="7916"/>
                  </a:lnTo>
                  <a:lnTo>
                    <a:pt x="3970" y="7916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Shape 219"/>
            <p:cNvSpPr/>
            <p:nvPr/>
          </p:nvSpPr>
          <p:spPr>
            <a:xfrm>
              <a:off x="1403100" y="482875"/>
              <a:ext cx="132750" cy="132150"/>
            </a:xfrm>
            <a:custGeom>
              <a:avLst/>
              <a:gdLst/>
              <a:ahLst/>
              <a:cxnLst/>
              <a:rect l="0" t="0" r="0" b="0"/>
              <a:pathLst>
                <a:path w="5310" h="5286" fill="none" extrusionOk="0">
                  <a:moveTo>
                    <a:pt x="2655" y="5286"/>
                  </a:moveTo>
                  <a:lnTo>
                    <a:pt x="2655" y="5286"/>
                  </a:lnTo>
                  <a:lnTo>
                    <a:pt x="2387" y="5286"/>
                  </a:lnTo>
                  <a:lnTo>
                    <a:pt x="2119" y="5237"/>
                  </a:lnTo>
                  <a:lnTo>
                    <a:pt x="1876" y="5164"/>
                  </a:lnTo>
                  <a:lnTo>
                    <a:pt x="1632" y="5091"/>
                  </a:lnTo>
                  <a:lnTo>
                    <a:pt x="1389" y="4969"/>
                  </a:lnTo>
                  <a:lnTo>
                    <a:pt x="1169" y="4847"/>
                  </a:lnTo>
                  <a:lnTo>
                    <a:pt x="975" y="4677"/>
                  </a:lnTo>
                  <a:lnTo>
                    <a:pt x="780" y="4506"/>
                  </a:lnTo>
                  <a:lnTo>
                    <a:pt x="609" y="4336"/>
                  </a:lnTo>
                  <a:lnTo>
                    <a:pt x="463" y="4117"/>
                  </a:lnTo>
                  <a:lnTo>
                    <a:pt x="317" y="3897"/>
                  </a:lnTo>
                  <a:lnTo>
                    <a:pt x="220" y="3678"/>
                  </a:lnTo>
                  <a:lnTo>
                    <a:pt x="122" y="3435"/>
                  </a:lnTo>
                  <a:lnTo>
                    <a:pt x="74" y="3191"/>
                  </a:lnTo>
                  <a:lnTo>
                    <a:pt x="25" y="2923"/>
                  </a:lnTo>
                  <a:lnTo>
                    <a:pt x="0" y="2655"/>
                  </a:lnTo>
                  <a:lnTo>
                    <a:pt x="0" y="2655"/>
                  </a:lnTo>
                  <a:lnTo>
                    <a:pt x="25" y="2387"/>
                  </a:lnTo>
                  <a:lnTo>
                    <a:pt x="74" y="2120"/>
                  </a:lnTo>
                  <a:lnTo>
                    <a:pt x="122" y="1852"/>
                  </a:lnTo>
                  <a:lnTo>
                    <a:pt x="220" y="1608"/>
                  </a:lnTo>
                  <a:lnTo>
                    <a:pt x="317" y="1389"/>
                  </a:lnTo>
                  <a:lnTo>
                    <a:pt x="463" y="1170"/>
                  </a:lnTo>
                  <a:lnTo>
                    <a:pt x="609" y="975"/>
                  </a:lnTo>
                  <a:lnTo>
                    <a:pt x="780" y="780"/>
                  </a:lnTo>
                  <a:lnTo>
                    <a:pt x="975" y="610"/>
                  </a:lnTo>
                  <a:lnTo>
                    <a:pt x="1169" y="463"/>
                  </a:lnTo>
                  <a:lnTo>
                    <a:pt x="1389" y="317"/>
                  </a:lnTo>
                  <a:lnTo>
                    <a:pt x="1632" y="220"/>
                  </a:lnTo>
                  <a:lnTo>
                    <a:pt x="1876" y="122"/>
                  </a:lnTo>
                  <a:lnTo>
                    <a:pt x="2119" y="49"/>
                  </a:lnTo>
                  <a:lnTo>
                    <a:pt x="2387" y="25"/>
                  </a:lnTo>
                  <a:lnTo>
                    <a:pt x="2655" y="1"/>
                  </a:lnTo>
                  <a:lnTo>
                    <a:pt x="2655" y="1"/>
                  </a:lnTo>
                  <a:lnTo>
                    <a:pt x="2923" y="25"/>
                  </a:lnTo>
                  <a:lnTo>
                    <a:pt x="3191" y="49"/>
                  </a:lnTo>
                  <a:lnTo>
                    <a:pt x="3435" y="122"/>
                  </a:lnTo>
                  <a:lnTo>
                    <a:pt x="3678" y="220"/>
                  </a:lnTo>
                  <a:lnTo>
                    <a:pt x="3922" y="317"/>
                  </a:lnTo>
                  <a:lnTo>
                    <a:pt x="4141" y="463"/>
                  </a:lnTo>
                  <a:lnTo>
                    <a:pt x="4336" y="610"/>
                  </a:lnTo>
                  <a:lnTo>
                    <a:pt x="4530" y="780"/>
                  </a:lnTo>
                  <a:lnTo>
                    <a:pt x="4701" y="975"/>
                  </a:lnTo>
                  <a:lnTo>
                    <a:pt x="4847" y="1170"/>
                  </a:lnTo>
                  <a:lnTo>
                    <a:pt x="4993" y="1389"/>
                  </a:lnTo>
                  <a:lnTo>
                    <a:pt x="5091" y="1608"/>
                  </a:lnTo>
                  <a:lnTo>
                    <a:pt x="5188" y="1852"/>
                  </a:lnTo>
                  <a:lnTo>
                    <a:pt x="5237" y="2120"/>
                  </a:lnTo>
                  <a:lnTo>
                    <a:pt x="5285" y="2387"/>
                  </a:lnTo>
                  <a:lnTo>
                    <a:pt x="5310" y="2655"/>
                  </a:lnTo>
                  <a:lnTo>
                    <a:pt x="5310" y="2655"/>
                  </a:lnTo>
                  <a:lnTo>
                    <a:pt x="5285" y="2923"/>
                  </a:lnTo>
                  <a:lnTo>
                    <a:pt x="5237" y="3191"/>
                  </a:lnTo>
                  <a:lnTo>
                    <a:pt x="5188" y="3435"/>
                  </a:lnTo>
                  <a:lnTo>
                    <a:pt x="5091" y="3678"/>
                  </a:lnTo>
                  <a:lnTo>
                    <a:pt x="4993" y="3897"/>
                  </a:lnTo>
                  <a:lnTo>
                    <a:pt x="4847" y="4117"/>
                  </a:lnTo>
                  <a:lnTo>
                    <a:pt x="4701" y="4336"/>
                  </a:lnTo>
                  <a:lnTo>
                    <a:pt x="4530" y="4506"/>
                  </a:lnTo>
                  <a:lnTo>
                    <a:pt x="4336" y="4677"/>
                  </a:lnTo>
                  <a:lnTo>
                    <a:pt x="4141" y="4847"/>
                  </a:lnTo>
                  <a:lnTo>
                    <a:pt x="3922" y="4969"/>
                  </a:lnTo>
                  <a:lnTo>
                    <a:pt x="3678" y="5091"/>
                  </a:lnTo>
                  <a:lnTo>
                    <a:pt x="3435" y="5164"/>
                  </a:lnTo>
                  <a:lnTo>
                    <a:pt x="3191" y="5237"/>
                  </a:lnTo>
                  <a:lnTo>
                    <a:pt x="2923" y="5286"/>
                  </a:lnTo>
                  <a:lnTo>
                    <a:pt x="2655" y="5286"/>
                  </a:lnTo>
                  <a:lnTo>
                    <a:pt x="2655" y="5286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Shape 220"/>
            <p:cNvSpPr/>
            <p:nvPr/>
          </p:nvSpPr>
          <p:spPr>
            <a:xfrm>
              <a:off x="1588800" y="435400"/>
              <a:ext cx="66400" cy="43850"/>
            </a:xfrm>
            <a:custGeom>
              <a:avLst/>
              <a:gdLst/>
              <a:ahLst/>
              <a:cxnLst/>
              <a:rect l="0" t="0" r="0" b="0"/>
              <a:pathLst>
                <a:path w="2656" h="1754" fill="none" extrusionOk="0">
                  <a:moveTo>
                    <a:pt x="2655" y="1266"/>
                  </a:moveTo>
                  <a:lnTo>
                    <a:pt x="2655" y="1266"/>
                  </a:lnTo>
                  <a:lnTo>
                    <a:pt x="2655" y="1364"/>
                  </a:lnTo>
                  <a:lnTo>
                    <a:pt x="2631" y="1461"/>
                  </a:lnTo>
                  <a:lnTo>
                    <a:pt x="2582" y="1534"/>
                  </a:lnTo>
                  <a:lnTo>
                    <a:pt x="2509" y="1607"/>
                  </a:lnTo>
                  <a:lnTo>
                    <a:pt x="2461" y="1680"/>
                  </a:lnTo>
                  <a:lnTo>
                    <a:pt x="2363" y="1705"/>
                  </a:lnTo>
                  <a:lnTo>
                    <a:pt x="2266" y="1754"/>
                  </a:lnTo>
                  <a:lnTo>
                    <a:pt x="2168" y="1754"/>
                  </a:lnTo>
                  <a:lnTo>
                    <a:pt x="488" y="1754"/>
                  </a:lnTo>
                  <a:lnTo>
                    <a:pt x="488" y="1754"/>
                  </a:lnTo>
                  <a:lnTo>
                    <a:pt x="390" y="1754"/>
                  </a:lnTo>
                  <a:lnTo>
                    <a:pt x="293" y="1705"/>
                  </a:lnTo>
                  <a:lnTo>
                    <a:pt x="220" y="1680"/>
                  </a:lnTo>
                  <a:lnTo>
                    <a:pt x="147" y="1607"/>
                  </a:lnTo>
                  <a:lnTo>
                    <a:pt x="74" y="1534"/>
                  </a:lnTo>
                  <a:lnTo>
                    <a:pt x="49" y="1461"/>
                  </a:lnTo>
                  <a:lnTo>
                    <a:pt x="1" y="1364"/>
                  </a:lnTo>
                  <a:lnTo>
                    <a:pt x="1" y="1266"/>
                  </a:lnTo>
                  <a:lnTo>
                    <a:pt x="1" y="487"/>
                  </a:lnTo>
                  <a:lnTo>
                    <a:pt x="1" y="487"/>
                  </a:lnTo>
                  <a:lnTo>
                    <a:pt x="1" y="390"/>
                  </a:lnTo>
                  <a:lnTo>
                    <a:pt x="49" y="292"/>
                  </a:lnTo>
                  <a:lnTo>
                    <a:pt x="74" y="219"/>
                  </a:lnTo>
                  <a:lnTo>
                    <a:pt x="147" y="146"/>
                  </a:lnTo>
                  <a:lnTo>
                    <a:pt x="220" y="73"/>
                  </a:lnTo>
                  <a:lnTo>
                    <a:pt x="293" y="49"/>
                  </a:lnTo>
                  <a:lnTo>
                    <a:pt x="390" y="0"/>
                  </a:lnTo>
                  <a:lnTo>
                    <a:pt x="488" y="0"/>
                  </a:lnTo>
                  <a:lnTo>
                    <a:pt x="2168" y="0"/>
                  </a:lnTo>
                  <a:lnTo>
                    <a:pt x="2168" y="0"/>
                  </a:lnTo>
                  <a:lnTo>
                    <a:pt x="2266" y="0"/>
                  </a:lnTo>
                  <a:lnTo>
                    <a:pt x="2363" y="49"/>
                  </a:lnTo>
                  <a:lnTo>
                    <a:pt x="2461" y="73"/>
                  </a:lnTo>
                  <a:lnTo>
                    <a:pt x="2509" y="146"/>
                  </a:lnTo>
                  <a:lnTo>
                    <a:pt x="2582" y="219"/>
                  </a:lnTo>
                  <a:lnTo>
                    <a:pt x="2631" y="292"/>
                  </a:lnTo>
                  <a:lnTo>
                    <a:pt x="2655" y="390"/>
                  </a:lnTo>
                  <a:lnTo>
                    <a:pt x="2655" y="487"/>
                  </a:lnTo>
                  <a:lnTo>
                    <a:pt x="2655" y="1266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1296" y="902370"/>
            <a:ext cx="4669139" cy="3399751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201296" y="1447858"/>
            <a:ext cx="4669139" cy="143025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6410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 txBox="1">
            <a:spLocks noGrp="1"/>
          </p:cNvSpPr>
          <p:nvPr>
            <p:ph type="title"/>
          </p:nvPr>
        </p:nvSpPr>
        <p:spPr>
          <a:xfrm>
            <a:off x="457199" y="1146025"/>
            <a:ext cx="3463871" cy="8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Top Stations with Most Traffic</a:t>
            </a:r>
            <a:endParaRPr dirty="0"/>
          </a:p>
        </p:txBody>
      </p:sp>
      <p:sp>
        <p:nvSpPr>
          <p:cNvPr id="213" name="Shape 213"/>
          <p:cNvSpPr txBox="1">
            <a:spLocks noGrp="1"/>
          </p:cNvSpPr>
          <p:nvPr>
            <p:ph type="sldNum" idx="12"/>
          </p:nvPr>
        </p:nvSpPr>
        <p:spPr>
          <a:xfrm>
            <a:off x="457200" y="4189182"/>
            <a:ext cx="548700" cy="54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grpSp>
        <p:nvGrpSpPr>
          <p:cNvPr id="215" name="Shape 215"/>
          <p:cNvGrpSpPr/>
          <p:nvPr/>
        </p:nvGrpSpPr>
        <p:grpSpPr>
          <a:xfrm>
            <a:off x="545201" y="615034"/>
            <a:ext cx="330347" cy="274979"/>
            <a:chOff x="1247825" y="322750"/>
            <a:chExt cx="443300" cy="369000"/>
          </a:xfrm>
        </p:grpSpPr>
        <p:sp>
          <p:nvSpPr>
            <p:cNvPr id="216" name="Shape 216"/>
            <p:cNvSpPr/>
            <p:nvPr/>
          </p:nvSpPr>
          <p:spPr>
            <a:xfrm>
              <a:off x="1247825" y="322750"/>
              <a:ext cx="443300" cy="369000"/>
            </a:xfrm>
            <a:custGeom>
              <a:avLst/>
              <a:gdLst/>
              <a:ahLst/>
              <a:cxnLst/>
              <a:rect l="0" t="0" r="0" b="0"/>
              <a:pathLst>
                <a:path w="17732" h="14760" fill="none" extrusionOk="0">
                  <a:moveTo>
                    <a:pt x="16952" y="2558"/>
                  </a:moveTo>
                  <a:lnTo>
                    <a:pt x="13664" y="2558"/>
                  </a:lnTo>
                  <a:lnTo>
                    <a:pt x="13226" y="755"/>
                  </a:lnTo>
                  <a:lnTo>
                    <a:pt x="13226" y="755"/>
                  </a:lnTo>
                  <a:lnTo>
                    <a:pt x="13177" y="609"/>
                  </a:lnTo>
                  <a:lnTo>
                    <a:pt x="13104" y="463"/>
                  </a:lnTo>
                  <a:lnTo>
                    <a:pt x="13006" y="317"/>
                  </a:lnTo>
                  <a:lnTo>
                    <a:pt x="12885" y="220"/>
                  </a:lnTo>
                  <a:lnTo>
                    <a:pt x="12739" y="122"/>
                  </a:lnTo>
                  <a:lnTo>
                    <a:pt x="12592" y="49"/>
                  </a:lnTo>
                  <a:lnTo>
                    <a:pt x="12446" y="0"/>
                  </a:lnTo>
                  <a:lnTo>
                    <a:pt x="12276" y="0"/>
                  </a:lnTo>
                  <a:lnTo>
                    <a:pt x="5456" y="0"/>
                  </a:lnTo>
                  <a:lnTo>
                    <a:pt x="5456" y="0"/>
                  </a:lnTo>
                  <a:lnTo>
                    <a:pt x="5286" y="0"/>
                  </a:lnTo>
                  <a:lnTo>
                    <a:pt x="5140" y="49"/>
                  </a:lnTo>
                  <a:lnTo>
                    <a:pt x="4994" y="122"/>
                  </a:lnTo>
                  <a:lnTo>
                    <a:pt x="4848" y="220"/>
                  </a:lnTo>
                  <a:lnTo>
                    <a:pt x="4726" y="317"/>
                  </a:lnTo>
                  <a:lnTo>
                    <a:pt x="4628" y="463"/>
                  </a:lnTo>
                  <a:lnTo>
                    <a:pt x="4555" y="609"/>
                  </a:lnTo>
                  <a:lnTo>
                    <a:pt x="4507" y="755"/>
                  </a:lnTo>
                  <a:lnTo>
                    <a:pt x="4068" y="2558"/>
                  </a:lnTo>
                  <a:lnTo>
                    <a:pt x="3240" y="2558"/>
                  </a:lnTo>
                  <a:lnTo>
                    <a:pt x="3240" y="2558"/>
                  </a:lnTo>
                  <a:lnTo>
                    <a:pt x="3240" y="2558"/>
                  </a:lnTo>
                  <a:lnTo>
                    <a:pt x="3240" y="2460"/>
                  </a:lnTo>
                  <a:lnTo>
                    <a:pt x="3216" y="2363"/>
                  </a:lnTo>
                  <a:lnTo>
                    <a:pt x="3167" y="2290"/>
                  </a:lnTo>
                  <a:lnTo>
                    <a:pt x="3094" y="2217"/>
                  </a:lnTo>
                  <a:lnTo>
                    <a:pt x="3045" y="2144"/>
                  </a:lnTo>
                  <a:lnTo>
                    <a:pt x="2948" y="2119"/>
                  </a:lnTo>
                  <a:lnTo>
                    <a:pt x="2850" y="2071"/>
                  </a:lnTo>
                  <a:lnTo>
                    <a:pt x="2753" y="2071"/>
                  </a:lnTo>
                  <a:lnTo>
                    <a:pt x="2047" y="2071"/>
                  </a:lnTo>
                  <a:lnTo>
                    <a:pt x="2047" y="2071"/>
                  </a:lnTo>
                  <a:lnTo>
                    <a:pt x="1949" y="2071"/>
                  </a:lnTo>
                  <a:lnTo>
                    <a:pt x="1852" y="2119"/>
                  </a:lnTo>
                  <a:lnTo>
                    <a:pt x="1779" y="2144"/>
                  </a:lnTo>
                  <a:lnTo>
                    <a:pt x="1706" y="2217"/>
                  </a:lnTo>
                  <a:lnTo>
                    <a:pt x="1633" y="2290"/>
                  </a:lnTo>
                  <a:lnTo>
                    <a:pt x="1608" y="2363"/>
                  </a:lnTo>
                  <a:lnTo>
                    <a:pt x="1560" y="2460"/>
                  </a:lnTo>
                  <a:lnTo>
                    <a:pt x="1560" y="2558"/>
                  </a:lnTo>
                  <a:lnTo>
                    <a:pt x="1560" y="2558"/>
                  </a:lnTo>
                  <a:lnTo>
                    <a:pt x="780" y="2558"/>
                  </a:lnTo>
                  <a:lnTo>
                    <a:pt x="780" y="2558"/>
                  </a:lnTo>
                  <a:lnTo>
                    <a:pt x="634" y="2582"/>
                  </a:lnTo>
                  <a:lnTo>
                    <a:pt x="488" y="2631"/>
                  </a:lnTo>
                  <a:lnTo>
                    <a:pt x="342" y="2679"/>
                  </a:lnTo>
                  <a:lnTo>
                    <a:pt x="220" y="2777"/>
                  </a:lnTo>
                  <a:lnTo>
                    <a:pt x="123" y="2899"/>
                  </a:lnTo>
                  <a:lnTo>
                    <a:pt x="74" y="3045"/>
                  </a:lnTo>
                  <a:lnTo>
                    <a:pt x="25" y="3191"/>
                  </a:lnTo>
                  <a:lnTo>
                    <a:pt x="1" y="3337"/>
                  </a:lnTo>
                  <a:lnTo>
                    <a:pt x="1" y="13980"/>
                  </a:lnTo>
                  <a:lnTo>
                    <a:pt x="1" y="13980"/>
                  </a:lnTo>
                  <a:lnTo>
                    <a:pt x="25" y="14151"/>
                  </a:lnTo>
                  <a:lnTo>
                    <a:pt x="74" y="14297"/>
                  </a:lnTo>
                  <a:lnTo>
                    <a:pt x="123" y="14418"/>
                  </a:lnTo>
                  <a:lnTo>
                    <a:pt x="220" y="14540"/>
                  </a:lnTo>
                  <a:lnTo>
                    <a:pt x="342" y="14638"/>
                  </a:lnTo>
                  <a:lnTo>
                    <a:pt x="488" y="14711"/>
                  </a:lnTo>
                  <a:lnTo>
                    <a:pt x="634" y="14759"/>
                  </a:lnTo>
                  <a:lnTo>
                    <a:pt x="780" y="14759"/>
                  </a:lnTo>
                  <a:lnTo>
                    <a:pt x="16952" y="14759"/>
                  </a:lnTo>
                  <a:lnTo>
                    <a:pt x="16952" y="14759"/>
                  </a:lnTo>
                  <a:lnTo>
                    <a:pt x="17098" y="14759"/>
                  </a:lnTo>
                  <a:lnTo>
                    <a:pt x="17244" y="14711"/>
                  </a:lnTo>
                  <a:lnTo>
                    <a:pt x="17390" y="14638"/>
                  </a:lnTo>
                  <a:lnTo>
                    <a:pt x="17512" y="14540"/>
                  </a:lnTo>
                  <a:lnTo>
                    <a:pt x="17610" y="14418"/>
                  </a:lnTo>
                  <a:lnTo>
                    <a:pt x="17658" y="14297"/>
                  </a:lnTo>
                  <a:lnTo>
                    <a:pt x="17707" y="14151"/>
                  </a:lnTo>
                  <a:lnTo>
                    <a:pt x="17731" y="13980"/>
                  </a:lnTo>
                  <a:lnTo>
                    <a:pt x="17731" y="3337"/>
                  </a:lnTo>
                  <a:lnTo>
                    <a:pt x="17731" y="3337"/>
                  </a:lnTo>
                  <a:lnTo>
                    <a:pt x="17707" y="3191"/>
                  </a:lnTo>
                  <a:lnTo>
                    <a:pt x="17658" y="3045"/>
                  </a:lnTo>
                  <a:lnTo>
                    <a:pt x="17610" y="2899"/>
                  </a:lnTo>
                  <a:lnTo>
                    <a:pt x="17512" y="2777"/>
                  </a:lnTo>
                  <a:lnTo>
                    <a:pt x="17390" y="2679"/>
                  </a:lnTo>
                  <a:lnTo>
                    <a:pt x="17244" y="2631"/>
                  </a:lnTo>
                  <a:lnTo>
                    <a:pt x="17098" y="2582"/>
                  </a:lnTo>
                  <a:lnTo>
                    <a:pt x="16952" y="2558"/>
                  </a:lnTo>
                  <a:lnTo>
                    <a:pt x="16952" y="2558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Shape 217"/>
            <p:cNvSpPr/>
            <p:nvPr/>
          </p:nvSpPr>
          <p:spPr>
            <a:xfrm>
              <a:off x="1398225" y="386675"/>
              <a:ext cx="142500" cy="25"/>
            </a:xfrm>
            <a:custGeom>
              <a:avLst/>
              <a:gdLst/>
              <a:ahLst/>
              <a:cxnLst/>
              <a:rect l="0" t="0" r="0" b="0"/>
              <a:pathLst>
                <a:path w="5700" h="1" fill="none" extrusionOk="0">
                  <a:moveTo>
                    <a:pt x="5700" y="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Shape 218"/>
            <p:cNvSpPr/>
            <p:nvPr/>
          </p:nvSpPr>
          <p:spPr>
            <a:xfrm>
              <a:off x="1370225" y="450000"/>
              <a:ext cx="198500" cy="197900"/>
            </a:xfrm>
            <a:custGeom>
              <a:avLst/>
              <a:gdLst/>
              <a:ahLst/>
              <a:cxnLst/>
              <a:rect l="0" t="0" r="0" b="0"/>
              <a:pathLst>
                <a:path w="7940" h="7916" fill="none" extrusionOk="0">
                  <a:moveTo>
                    <a:pt x="3970" y="7916"/>
                  </a:moveTo>
                  <a:lnTo>
                    <a:pt x="3970" y="7916"/>
                  </a:lnTo>
                  <a:lnTo>
                    <a:pt x="3556" y="7892"/>
                  </a:lnTo>
                  <a:lnTo>
                    <a:pt x="3166" y="7843"/>
                  </a:lnTo>
                  <a:lnTo>
                    <a:pt x="2801" y="7745"/>
                  </a:lnTo>
                  <a:lnTo>
                    <a:pt x="2436" y="7624"/>
                  </a:lnTo>
                  <a:lnTo>
                    <a:pt x="2070" y="7453"/>
                  </a:lnTo>
                  <a:lnTo>
                    <a:pt x="1754" y="7258"/>
                  </a:lnTo>
                  <a:lnTo>
                    <a:pt x="1462" y="7015"/>
                  </a:lnTo>
                  <a:lnTo>
                    <a:pt x="1169" y="6771"/>
                  </a:lnTo>
                  <a:lnTo>
                    <a:pt x="901" y="6479"/>
                  </a:lnTo>
                  <a:lnTo>
                    <a:pt x="682" y="6187"/>
                  </a:lnTo>
                  <a:lnTo>
                    <a:pt x="487" y="5846"/>
                  </a:lnTo>
                  <a:lnTo>
                    <a:pt x="317" y="5505"/>
                  </a:lnTo>
                  <a:lnTo>
                    <a:pt x="195" y="5139"/>
                  </a:lnTo>
                  <a:lnTo>
                    <a:pt x="98" y="4750"/>
                  </a:lnTo>
                  <a:lnTo>
                    <a:pt x="25" y="4360"/>
                  </a:lnTo>
                  <a:lnTo>
                    <a:pt x="0" y="3970"/>
                  </a:lnTo>
                  <a:lnTo>
                    <a:pt x="0" y="3970"/>
                  </a:lnTo>
                  <a:lnTo>
                    <a:pt x="25" y="3556"/>
                  </a:lnTo>
                  <a:lnTo>
                    <a:pt x="98" y="3167"/>
                  </a:lnTo>
                  <a:lnTo>
                    <a:pt x="195" y="2777"/>
                  </a:lnTo>
                  <a:lnTo>
                    <a:pt x="317" y="2412"/>
                  </a:lnTo>
                  <a:lnTo>
                    <a:pt x="487" y="2071"/>
                  </a:lnTo>
                  <a:lnTo>
                    <a:pt x="682" y="1754"/>
                  </a:lnTo>
                  <a:lnTo>
                    <a:pt x="901" y="1437"/>
                  </a:lnTo>
                  <a:lnTo>
                    <a:pt x="1169" y="1170"/>
                  </a:lnTo>
                  <a:lnTo>
                    <a:pt x="1462" y="902"/>
                  </a:lnTo>
                  <a:lnTo>
                    <a:pt x="1754" y="682"/>
                  </a:lnTo>
                  <a:lnTo>
                    <a:pt x="2070" y="488"/>
                  </a:lnTo>
                  <a:lnTo>
                    <a:pt x="2436" y="317"/>
                  </a:lnTo>
                  <a:lnTo>
                    <a:pt x="2801" y="171"/>
                  </a:lnTo>
                  <a:lnTo>
                    <a:pt x="3166" y="74"/>
                  </a:lnTo>
                  <a:lnTo>
                    <a:pt x="3556" y="25"/>
                  </a:lnTo>
                  <a:lnTo>
                    <a:pt x="3970" y="1"/>
                  </a:lnTo>
                  <a:lnTo>
                    <a:pt x="3970" y="1"/>
                  </a:lnTo>
                  <a:lnTo>
                    <a:pt x="4384" y="25"/>
                  </a:lnTo>
                  <a:lnTo>
                    <a:pt x="4774" y="74"/>
                  </a:lnTo>
                  <a:lnTo>
                    <a:pt x="5139" y="171"/>
                  </a:lnTo>
                  <a:lnTo>
                    <a:pt x="5505" y="317"/>
                  </a:lnTo>
                  <a:lnTo>
                    <a:pt x="5870" y="488"/>
                  </a:lnTo>
                  <a:lnTo>
                    <a:pt x="6186" y="682"/>
                  </a:lnTo>
                  <a:lnTo>
                    <a:pt x="6479" y="902"/>
                  </a:lnTo>
                  <a:lnTo>
                    <a:pt x="6771" y="1170"/>
                  </a:lnTo>
                  <a:lnTo>
                    <a:pt x="7039" y="1437"/>
                  </a:lnTo>
                  <a:lnTo>
                    <a:pt x="7258" y="1754"/>
                  </a:lnTo>
                  <a:lnTo>
                    <a:pt x="7453" y="2071"/>
                  </a:lnTo>
                  <a:lnTo>
                    <a:pt x="7623" y="2412"/>
                  </a:lnTo>
                  <a:lnTo>
                    <a:pt x="7745" y="2777"/>
                  </a:lnTo>
                  <a:lnTo>
                    <a:pt x="7843" y="3167"/>
                  </a:lnTo>
                  <a:lnTo>
                    <a:pt x="7916" y="3556"/>
                  </a:lnTo>
                  <a:lnTo>
                    <a:pt x="7940" y="3970"/>
                  </a:lnTo>
                  <a:lnTo>
                    <a:pt x="7940" y="3970"/>
                  </a:lnTo>
                  <a:lnTo>
                    <a:pt x="7916" y="4360"/>
                  </a:lnTo>
                  <a:lnTo>
                    <a:pt x="7843" y="4750"/>
                  </a:lnTo>
                  <a:lnTo>
                    <a:pt x="7745" y="5139"/>
                  </a:lnTo>
                  <a:lnTo>
                    <a:pt x="7623" y="5505"/>
                  </a:lnTo>
                  <a:lnTo>
                    <a:pt x="7453" y="5846"/>
                  </a:lnTo>
                  <a:lnTo>
                    <a:pt x="7258" y="6187"/>
                  </a:lnTo>
                  <a:lnTo>
                    <a:pt x="7039" y="6479"/>
                  </a:lnTo>
                  <a:lnTo>
                    <a:pt x="6771" y="6771"/>
                  </a:lnTo>
                  <a:lnTo>
                    <a:pt x="6479" y="7015"/>
                  </a:lnTo>
                  <a:lnTo>
                    <a:pt x="6186" y="7258"/>
                  </a:lnTo>
                  <a:lnTo>
                    <a:pt x="5870" y="7453"/>
                  </a:lnTo>
                  <a:lnTo>
                    <a:pt x="5505" y="7624"/>
                  </a:lnTo>
                  <a:lnTo>
                    <a:pt x="5139" y="7745"/>
                  </a:lnTo>
                  <a:lnTo>
                    <a:pt x="4774" y="7843"/>
                  </a:lnTo>
                  <a:lnTo>
                    <a:pt x="4384" y="7892"/>
                  </a:lnTo>
                  <a:lnTo>
                    <a:pt x="3970" y="7916"/>
                  </a:lnTo>
                  <a:lnTo>
                    <a:pt x="3970" y="7916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Shape 219"/>
            <p:cNvSpPr/>
            <p:nvPr/>
          </p:nvSpPr>
          <p:spPr>
            <a:xfrm>
              <a:off x="1403100" y="482875"/>
              <a:ext cx="132750" cy="132150"/>
            </a:xfrm>
            <a:custGeom>
              <a:avLst/>
              <a:gdLst/>
              <a:ahLst/>
              <a:cxnLst/>
              <a:rect l="0" t="0" r="0" b="0"/>
              <a:pathLst>
                <a:path w="5310" h="5286" fill="none" extrusionOk="0">
                  <a:moveTo>
                    <a:pt x="2655" y="5286"/>
                  </a:moveTo>
                  <a:lnTo>
                    <a:pt x="2655" y="5286"/>
                  </a:lnTo>
                  <a:lnTo>
                    <a:pt x="2387" y="5286"/>
                  </a:lnTo>
                  <a:lnTo>
                    <a:pt x="2119" y="5237"/>
                  </a:lnTo>
                  <a:lnTo>
                    <a:pt x="1876" y="5164"/>
                  </a:lnTo>
                  <a:lnTo>
                    <a:pt x="1632" y="5091"/>
                  </a:lnTo>
                  <a:lnTo>
                    <a:pt x="1389" y="4969"/>
                  </a:lnTo>
                  <a:lnTo>
                    <a:pt x="1169" y="4847"/>
                  </a:lnTo>
                  <a:lnTo>
                    <a:pt x="975" y="4677"/>
                  </a:lnTo>
                  <a:lnTo>
                    <a:pt x="780" y="4506"/>
                  </a:lnTo>
                  <a:lnTo>
                    <a:pt x="609" y="4336"/>
                  </a:lnTo>
                  <a:lnTo>
                    <a:pt x="463" y="4117"/>
                  </a:lnTo>
                  <a:lnTo>
                    <a:pt x="317" y="3897"/>
                  </a:lnTo>
                  <a:lnTo>
                    <a:pt x="220" y="3678"/>
                  </a:lnTo>
                  <a:lnTo>
                    <a:pt x="122" y="3435"/>
                  </a:lnTo>
                  <a:lnTo>
                    <a:pt x="74" y="3191"/>
                  </a:lnTo>
                  <a:lnTo>
                    <a:pt x="25" y="2923"/>
                  </a:lnTo>
                  <a:lnTo>
                    <a:pt x="0" y="2655"/>
                  </a:lnTo>
                  <a:lnTo>
                    <a:pt x="0" y="2655"/>
                  </a:lnTo>
                  <a:lnTo>
                    <a:pt x="25" y="2387"/>
                  </a:lnTo>
                  <a:lnTo>
                    <a:pt x="74" y="2120"/>
                  </a:lnTo>
                  <a:lnTo>
                    <a:pt x="122" y="1852"/>
                  </a:lnTo>
                  <a:lnTo>
                    <a:pt x="220" y="1608"/>
                  </a:lnTo>
                  <a:lnTo>
                    <a:pt x="317" y="1389"/>
                  </a:lnTo>
                  <a:lnTo>
                    <a:pt x="463" y="1170"/>
                  </a:lnTo>
                  <a:lnTo>
                    <a:pt x="609" y="975"/>
                  </a:lnTo>
                  <a:lnTo>
                    <a:pt x="780" y="780"/>
                  </a:lnTo>
                  <a:lnTo>
                    <a:pt x="975" y="610"/>
                  </a:lnTo>
                  <a:lnTo>
                    <a:pt x="1169" y="463"/>
                  </a:lnTo>
                  <a:lnTo>
                    <a:pt x="1389" y="317"/>
                  </a:lnTo>
                  <a:lnTo>
                    <a:pt x="1632" y="220"/>
                  </a:lnTo>
                  <a:lnTo>
                    <a:pt x="1876" y="122"/>
                  </a:lnTo>
                  <a:lnTo>
                    <a:pt x="2119" y="49"/>
                  </a:lnTo>
                  <a:lnTo>
                    <a:pt x="2387" y="25"/>
                  </a:lnTo>
                  <a:lnTo>
                    <a:pt x="2655" y="1"/>
                  </a:lnTo>
                  <a:lnTo>
                    <a:pt x="2655" y="1"/>
                  </a:lnTo>
                  <a:lnTo>
                    <a:pt x="2923" y="25"/>
                  </a:lnTo>
                  <a:lnTo>
                    <a:pt x="3191" y="49"/>
                  </a:lnTo>
                  <a:lnTo>
                    <a:pt x="3435" y="122"/>
                  </a:lnTo>
                  <a:lnTo>
                    <a:pt x="3678" y="220"/>
                  </a:lnTo>
                  <a:lnTo>
                    <a:pt x="3922" y="317"/>
                  </a:lnTo>
                  <a:lnTo>
                    <a:pt x="4141" y="463"/>
                  </a:lnTo>
                  <a:lnTo>
                    <a:pt x="4336" y="610"/>
                  </a:lnTo>
                  <a:lnTo>
                    <a:pt x="4530" y="780"/>
                  </a:lnTo>
                  <a:lnTo>
                    <a:pt x="4701" y="975"/>
                  </a:lnTo>
                  <a:lnTo>
                    <a:pt x="4847" y="1170"/>
                  </a:lnTo>
                  <a:lnTo>
                    <a:pt x="4993" y="1389"/>
                  </a:lnTo>
                  <a:lnTo>
                    <a:pt x="5091" y="1608"/>
                  </a:lnTo>
                  <a:lnTo>
                    <a:pt x="5188" y="1852"/>
                  </a:lnTo>
                  <a:lnTo>
                    <a:pt x="5237" y="2120"/>
                  </a:lnTo>
                  <a:lnTo>
                    <a:pt x="5285" y="2387"/>
                  </a:lnTo>
                  <a:lnTo>
                    <a:pt x="5310" y="2655"/>
                  </a:lnTo>
                  <a:lnTo>
                    <a:pt x="5310" y="2655"/>
                  </a:lnTo>
                  <a:lnTo>
                    <a:pt x="5285" y="2923"/>
                  </a:lnTo>
                  <a:lnTo>
                    <a:pt x="5237" y="3191"/>
                  </a:lnTo>
                  <a:lnTo>
                    <a:pt x="5188" y="3435"/>
                  </a:lnTo>
                  <a:lnTo>
                    <a:pt x="5091" y="3678"/>
                  </a:lnTo>
                  <a:lnTo>
                    <a:pt x="4993" y="3897"/>
                  </a:lnTo>
                  <a:lnTo>
                    <a:pt x="4847" y="4117"/>
                  </a:lnTo>
                  <a:lnTo>
                    <a:pt x="4701" y="4336"/>
                  </a:lnTo>
                  <a:lnTo>
                    <a:pt x="4530" y="4506"/>
                  </a:lnTo>
                  <a:lnTo>
                    <a:pt x="4336" y="4677"/>
                  </a:lnTo>
                  <a:lnTo>
                    <a:pt x="4141" y="4847"/>
                  </a:lnTo>
                  <a:lnTo>
                    <a:pt x="3922" y="4969"/>
                  </a:lnTo>
                  <a:lnTo>
                    <a:pt x="3678" y="5091"/>
                  </a:lnTo>
                  <a:lnTo>
                    <a:pt x="3435" y="5164"/>
                  </a:lnTo>
                  <a:lnTo>
                    <a:pt x="3191" y="5237"/>
                  </a:lnTo>
                  <a:lnTo>
                    <a:pt x="2923" y="5286"/>
                  </a:lnTo>
                  <a:lnTo>
                    <a:pt x="2655" y="5286"/>
                  </a:lnTo>
                  <a:lnTo>
                    <a:pt x="2655" y="5286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Shape 220"/>
            <p:cNvSpPr/>
            <p:nvPr/>
          </p:nvSpPr>
          <p:spPr>
            <a:xfrm>
              <a:off x="1588800" y="435400"/>
              <a:ext cx="66400" cy="43850"/>
            </a:xfrm>
            <a:custGeom>
              <a:avLst/>
              <a:gdLst/>
              <a:ahLst/>
              <a:cxnLst/>
              <a:rect l="0" t="0" r="0" b="0"/>
              <a:pathLst>
                <a:path w="2656" h="1754" fill="none" extrusionOk="0">
                  <a:moveTo>
                    <a:pt x="2655" y="1266"/>
                  </a:moveTo>
                  <a:lnTo>
                    <a:pt x="2655" y="1266"/>
                  </a:lnTo>
                  <a:lnTo>
                    <a:pt x="2655" y="1364"/>
                  </a:lnTo>
                  <a:lnTo>
                    <a:pt x="2631" y="1461"/>
                  </a:lnTo>
                  <a:lnTo>
                    <a:pt x="2582" y="1534"/>
                  </a:lnTo>
                  <a:lnTo>
                    <a:pt x="2509" y="1607"/>
                  </a:lnTo>
                  <a:lnTo>
                    <a:pt x="2461" y="1680"/>
                  </a:lnTo>
                  <a:lnTo>
                    <a:pt x="2363" y="1705"/>
                  </a:lnTo>
                  <a:lnTo>
                    <a:pt x="2266" y="1754"/>
                  </a:lnTo>
                  <a:lnTo>
                    <a:pt x="2168" y="1754"/>
                  </a:lnTo>
                  <a:lnTo>
                    <a:pt x="488" y="1754"/>
                  </a:lnTo>
                  <a:lnTo>
                    <a:pt x="488" y="1754"/>
                  </a:lnTo>
                  <a:lnTo>
                    <a:pt x="390" y="1754"/>
                  </a:lnTo>
                  <a:lnTo>
                    <a:pt x="293" y="1705"/>
                  </a:lnTo>
                  <a:lnTo>
                    <a:pt x="220" y="1680"/>
                  </a:lnTo>
                  <a:lnTo>
                    <a:pt x="147" y="1607"/>
                  </a:lnTo>
                  <a:lnTo>
                    <a:pt x="74" y="1534"/>
                  </a:lnTo>
                  <a:lnTo>
                    <a:pt x="49" y="1461"/>
                  </a:lnTo>
                  <a:lnTo>
                    <a:pt x="1" y="1364"/>
                  </a:lnTo>
                  <a:lnTo>
                    <a:pt x="1" y="1266"/>
                  </a:lnTo>
                  <a:lnTo>
                    <a:pt x="1" y="487"/>
                  </a:lnTo>
                  <a:lnTo>
                    <a:pt x="1" y="487"/>
                  </a:lnTo>
                  <a:lnTo>
                    <a:pt x="1" y="390"/>
                  </a:lnTo>
                  <a:lnTo>
                    <a:pt x="49" y="292"/>
                  </a:lnTo>
                  <a:lnTo>
                    <a:pt x="74" y="219"/>
                  </a:lnTo>
                  <a:lnTo>
                    <a:pt x="147" y="146"/>
                  </a:lnTo>
                  <a:lnTo>
                    <a:pt x="220" y="73"/>
                  </a:lnTo>
                  <a:lnTo>
                    <a:pt x="293" y="49"/>
                  </a:lnTo>
                  <a:lnTo>
                    <a:pt x="390" y="0"/>
                  </a:lnTo>
                  <a:lnTo>
                    <a:pt x="488" y="0"/>
                  </a:lnTo>
                  <a:lnTo>
                    <a:pt x="2168" y="0"/>
                  </a:lnTo>
                  <a:lnTo>
                    <a:pt x="2168" y="0"/>
                  </a:lnTo>
                  <a:lnTo>
                    <a:pt x="2266" y="0"/>
                  </a:lnTo>
                  <a:lnTo>
                    <a:pt x="2363" y="49"/>
                  </a:lnTo>
                  <a:lnTo>
                    <a:pt x="2461" y="73"/>
                  </a:lnTo>
                  <a:lnTo>
                    <a:pt x="2509" y="146"/>
                  </a:lnTo>
                  <a:lnTo>
                    <a:pt x="2582" y="219"/>
                  </a:lnTo>
                  <a:lnTo>
                    <a:pt x="2631" y="292"/>
                  </a:lnTo>
                  <a:lnTo>
                    <a:pt x="2655" y="390"/>
                  </a:lnTo>
                  <a:lnTo>
                    <a:pt x="2655" y="487"/>
                  </a:lnTo>
                  <a:lnTo>
                    <a:pt x="2655" y="1266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3" name="Picture 12"/>
          <p:cNvPicPr/>
          <p:nvPr/>
        </p:nvPicPr>
        <p:blipFill>
          <a:blip r:embed="rId3"/>
          <a:stretch/>
        </p:blipFill>
        <p:spPr>
          <a:xfrm>
            <a:off x="1005900" y="1603948"/>
            <a:ext cx="7647170" cy="995651"/>
          </a:xfrm>
          <a:prstGeom prst="rect">
            <a:avLst/>
          </a:prstGeom>
          <a:ln>
            <a:noFill/>
          </a:ln>
        </p:spPr>
      </p:pic>
      <p:pic>
        <p:nvPicPr>
          <p:cNvPr id="14" name="Picture 13"/>
          <p:cNvPicPr/>
          <p:nvPr/>
        </p:nvPicPr>
        <p:blipFill>
          <a:blip r:embed="rId4"/>
          <a:stretch/>
        </p:blipFill>
        <p:spPr>
          <a:xfrm>
            <a:off x="1005900" y="2787484"/>
            <a:ext cx="7647170" cy="995651"/>
          </a:xfrm>
          <a:prstGeom prst="rect">
            <a:avLst/>
          </a:prstGeom>
          <a:ln>
            <a:noFill/>
          </a:ln>
        </p:spPr>
      </p:pic>
      <p:pic>
        <p:nvPicPr>
          <p:cNvPr id="15" name="Picture 14"/>
          <p:cNvPicPr/>
          <p:nvPr/>
        </p:nvPicPr>
        <p:blipFill>
          <a:blip r:embed="rId5"/>
          <a:stretch/>
        </p:blipFill>
        <p:spPr>
          <a:xfrm>
            <a:off x="1005900" y="3863571"/>
            <a:ext cx="7647170" cy="995651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75393686"/>
      </p:ext>
    </p:extLst>
  </p:cSld>
  <p:clrMapOvr>
    <a:masterClrMapping/>
  </p:clrMapOvr>
</p:sld>
</file>

<file path=ppt/theme/theme1.xml><?xml version="1.0" encoding="utf-8"?>
<a:theme xmlns:a="http://schemas.openxmlformats.org/drawingml/2006/main" name="Marina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660</TotalTime>
  <Words>297</Words>
  <Application>Microsoft Macintosh PowerPoint</Application>
  <PresentationFormat>On-screen Show (16:9)</PresentationFormat>
  <Paragraphs>68</Paragraphs>
  <Slides>16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Garamond</vt:lpstr>
      <vt:lpstr>Montserrat</vt:lpstr>
      <vt:lpstr>Raleway</vt:lpstr>
      <vt:lpstr>Arial</vt:lpstr>
      <vt:lpstr>Marina template</vt:lpstr>
      <vt:lpstr>Project Benson: Strategies for Optimizing Street Team Placements  Dean / Dereck / Joe / Kendall 01/22/2018</vt:lpstr>
      <vt:lpstr>The Gala</vt:lpstr>
      <vt:lpstr>Methodology</vt:lpstr>
      <vt:lpstr>Data Cleaning &amp; Aggregation</vt:lpstr>
      <vt:lpstr>Data Issues</vt:lpstr>
      <vt:lpstr>Data Cleaning</vt:lpstr>
      <vt:lpstr>Data Aggregation</vt:lpstr>
      <vt:lpstr>Top Stations with Most Traffic</vt:lpstr>
      <vt:lpstr>Top Stations with Most Traffic</vt:lpstr>
      <vt:lpstr>Observations #1:  More high traffic  stations on weekdays</vt:lpstr>
      <vt:lpstr>Observations #2:  More high traffic  stations from 4- 8 PM</vt:lpstr>
      <vt:lpstr>Recommendations</vt:lpstr>
      <vt:lpstr>Recommendation #1:  The Common Sense Approach    </vt:lpstr>
      <vt:lpstr>Recommendation #2:  Next Step  Quality over Quantity Approach  </vt:lpstr>
      <vt:lpstr>Recommendation #3:  Next Step  The Opportunistic Approach </vt:lpstr>
      <vt:lpstr>PowerPoint Presentation</vt:lpstr>
    </vt:vector>
  </TitlesOfParts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cp:lastModifiedBy>Xiang Li</cp:lastModifiedBy>
  <cp:revision>35</cp:revision>
  <cp:lastPrinted>2018-01-22T15:16:37Z</cp:lastPrinted>
  <dcterms:modified xsi:type="dcterms:W3CDTF">2018-01-22T15:26:24Z</dcterms:modified>
</cp:coreProperties>
</file>